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4"/>
  </p:notesMasterIdLst>
  <p:sldIdLst>
    <p:sldId id="256" r:id="rId2"/>
    <p:sldId id="289" r:id="rId3"/>
    <p:sldId id="311" r:id="rId4"/>
    <p:sldId id="313" r:id="rId5"/>
    <p:sldId id="314" r:id="rId6"/>
    <p:sldId id="316" r:id="rId7"/>
    <p:sldId id="315" r:id="rId8"/>
    <p:sldId id="312" r:id="rId9"/>
    <p:sldId id="317" r:id="rId10"/>
    <p:sldId id="290" r:id="rId11"/>
    <p:sldId id="318" r:id="rId12"/>
    <p:sldId id="348" r:id="rId13"/>
    <p:sldId id="349" r:id="rId14"/>
    <p:sldId id="294" r:id="rId15"/>
    <p:sldId id="350" r:id="rId16"/>
    <p:sldId id="352" r:id="rId17"/>
    <p:sldId id="320" r:id="rId18"/>
    <p:sldId id="353" r:id="rId19"/>
    <p:sldId id="296" r:id="rId20"/>
    <p:sldId id="297" r:id="rId21"/>
    <p:sldId id="321" r:id="rId22"/>
    <p:sldId id="319" r:id="rId23"/>
    <p:sldId id="322" r:id="rId24"/>
    <p:sldId id="323" r:id="rId25"/>
    <p:sldId id="324" r:id="rId26"/>
    <p:sldId id="327" r:id="rId27"/>
    <p:sldId id="325" r:id="rId28"/>
    <p:sldId id="326" r:id="rId29"/>
    <p:sldId id="328" r:id="rId30"/>
    <p:sldId id="329" r:id="rId31"/>
    <p:sldId id="330" r:id="rId32"/>
    <p:sldId id="331" r:id="rId33"/>
    <p:sldId id="332" r:id="rId34"/>
    <p:sldId id="333" r:id="rId35"/>
    <p:sldId id="298" r:id="rId36"/>
    <p:sldId id="299" r:id="rId37"/>
    <p:sldId id="364" r:id="rId38"/>
    <p:sldId id="365" r:id="rId39"/>
    <p:sldId id="366" r:id="rId40"/>
    <p:sldId id="367" r:id="rId41"/>
    <p:sldId id="300" r:id="rId42"/>
    <p:sldId id="334" r:id="rId43"/>
    <p:sldId id="335" r:id="rId44"/>
    <p:sldId id="336" r:id="rId45"/>
    <p:sldId id="337" r:id="rId46"/>
    <p:sldId id="338" r:id="rId47"/>
    <p:sldId id="339" r:id="rId48"/>
    <p:sldId id="340" r:id="rId49"/>
    <p:sldId id="341" r:id="rId50"/>
    <p:sldId id="342" r:id="rId51"/>
    <p:sldId id="343" r:id="rId52"/>
    <p:sldId id="301" r:id="rId53"/>
    <p:sldId id="302" r:id="rId54"/>
    <p:sldId id="303" r:id="rId55"/>
    <p:sldId id="304" r:id="rId56"/>
    <p:sldId id="266" r:id="rId57"/>
    <p:sldId id="272" r:id="rId58"/>
    <p:sldId id="360" r:id="rId59"/>
    <p:sldId id="357" r:id="rId60"/>
    <p:sldId id="358" r:id="rId61"/>
    <p:sldId id="359" r:id="rId62"/>
    <p:sldId id="355" r:id="rId63"/>
    <p:sldId id="361" r:id="rId64"/>
    <p:sldId id="267" r:id="rId65"/>
    <p:sldId id="268" r:id="rId66"/>
    <p:sldId id="269" r:id="rId67"/>
    <p:sldId id="274" r:id="rId68"/>
    <p:sldId id="278" r:id="rId69"/>
    <p:sldId id="276" r:id="rId70"/>
    <p:sldId id="275" r:id="rId71"/>
    <p:sldId id="277" r:id="rId72"/>
    <p:sldId id="354" r:id="rId73"/>
    <p:sldId id="279" r:id="rId74"/>
    <p:sldId id="280" r:id="rId75"/>
    <p:sldId id="281" r:id="rId76"/>
    <p:sldId id="368" r:id="rId77"/>
    <p:sldId id="282" r:id="rId78"/>
    <p:sldId id="283" r:id="rId79"/>
    <p:sldId id="284" r:id="rId80"/>
    <p:sldId id="285" r:id="rId81"/>
    <p:sldId id="362" r:id="rId82"/>
    <p:sldId id="363" r:id="rId83"/>
    <p:sldId id="286" r:id="rId84"/>
    <p:sldId id="287" r:id="rId85"/>
    <p:sldId id="305" r:id="rId86"/>
    <p:sldId id="306" r:id="rId87"/>
    <p:sldId id="307" r:id="rId88"/>
    <p:sldId id="308" r:id="rId89"/>
    <p:sldId id="309" r:id="rId90"/>
    <p:sldId id="310" r:id="rId91"/>
    <p:sldId id="344" r:id="rId92"/>
    <p:sldId id="345" r:id="rId93"/>
  </p:sldIdLst>
  <p:sldSz cx="9144000" cy="6858000" type="screen4x3"/>
  <p:notesSz cx="6792913" cy="992505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AF04B05-B728-444B-941F-71882ABF92F5}" v="1153" dt="2022-11-22T11:36:59.2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21" autoAdjust="0"/>
    <p:restoredTop sz="86272" autoAdjust="0"/>
  </p:normalViewPr>
  <p:slideViewPr>
    <p:cSldViewPr>
      <p:cViewPr varScale="1">
        <p:scale>
          <a:sx n="98" d="100"/>
          <a:sy n="98" d="100"/>
        </p:scale>
        <p:origin x="2178" y="9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9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ableStyles" Target="tableStyles.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43596" cy="496253"/>
          </a:xfrm>
          <a:prstGeom prst="rect">
            <a:avLst/>
          </a:prstGeom>
        </p:spPr>
        <p:txBody>
          <a:bodyPr vert="horz" lIns="92065" tIns="46033" rIns="92065" bIns="46033" rtlCol="0"/>
          <a:lstStyle>
            <a:lvl1pPr algn="l">
              <a:defRPr sz="1300"/>
            </a:lvl1pPr>
          </a:lstStyle>
          <a:p>
            <a:endParaRPr lang="it-IT"/>
          </a:p>
        </p:txBody>
      </p:sp>
      <p:sp>
        <p:nvSpPr>
          <p:cNvPr id="3" name="Segnaposto data 2"/>
          <p:cNvSpPr>
            <a:spLocks noGrp="1"/>
          </p:cNvSpPr>
          <p:nvPr>
            <p:ph type="dt" idx="1"/>
          </p:nvPr>
        </p:nvSpPr>
        <p:spPr>
          <a:xfrm>
            <a:off x="3847746" y="0"/>
            <a:ext cx="2943596" cy="496253"/>
          </a:xfrm>
          <a:prstGeom prst="rect">
            <a:avLst/>
          </a:prstGeom>
        </p:spPr>
        <p:txBody>
          <a:bodyPr vert="horz" lIns="92065" tIns="46033" rIns="92065" bIns="46033" rtlCol="0"/>
          <a:lstStyle>
            <a:lvl1pPr algn="r">
              <a:defRPr sz="1300"/>
            </a:lvl1pPr>
          </a:lstStyle>
          <a:p>
            <a:fld id="{9B6C18B6-59A0-4158-87DF-FD890AF76231}" type="datetimeFigureOut">
              <a:rPr lang="it-IT" smtClean="0"/>
              <a:pPr/>
              <a:t>23/11/2022</a:t>
            </a:fld>
            <a:endParaRPr lang="it-IT"/>
          </a:p>
        </p:txBody>
      </p:sp>
      <p:sp>
        <p:nvSpPr>
          <p:cNvPr id="4" name="Segnaposto immagine diapositiva 3"/>
          <p:cNvSpPr>
            <a:spLocks noGrp="1" noRot="1" noChangeAspect="1"/>
          </p:cNvSpPr>
          <p:nvPr>
            <p:ph type="sldImg" idx="2"/>
          </p:nvPr>
        </p:nvSpPr>
        <p:spPr>
          <a:xfrm>
            <a:off x="915988" y="742950"/>
            <a:ext cx="4960937" cy="3722688"/>
          </a:xfrm>
          <a:prstGeom prst="rect">
            <a:avLst/>
          </a:prstGeom>
          <a:noFill/>
          <a:ln w="12700">
            <a:solidFill>
              <a:prstClr val="black"/>
            </a:solidFill>
          </a:ln>
        </p:spPr>
        <p:txBody>
          <a:bodyPr vert="horz" lIns="92065" tIns="46033" rIns="92065" bIns="46033" rtlCol="0" anchor="ctr"/>
          <a:lstStyle/>
          <a:p>
            <a:endParaRPr lang="it-IT"/>
          </a:p>
        </p:txBody>
      </p:sp>
      <p:sp>
        <p:nvSpPr>
          <p:cNvPr id="5" name="Segnaposto note 4"/>
          <p:cNvSpPr>
            <a:spLocks noGrp="1"/>
          </p:cNvSpPr>
          <p:nvPr>
            <p:ph type="body" sz="quarter" idx="3"/>
          </p:nvPr>
        </p:nvSpPr>
        <p:spPr>
          <a:xfrm>
            <a:off x="679292" y="4714399"/>
            <a:ext cx="5434330" cy="4466273"/>
          </a:xfrm>
          <a:prstGeom prst="rect">
            <a:avLst/>
          </a:prstGeom>
        </p:spPr>
        <p:txBody>
          <a:bodyPr vert="horz" lIns="92065" tIns="46033" rIns="92065" bIns="46033" rtlCol="0">
            <a:normAutofit/>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9427075"/>
            <a:ext cx="2943596" cy="496253"/>
          </a:xfrm>
          <a:prstGeom prst="rect">
            <a:avLst/>
          </a:prstGeom>
        </p:spPr>
        <p:txBody>
          <a:bodyPr vert="horz" lIns="92065" tIns="46033" rIns="92065" bIns="46033" rtlCol="0" anchor="b"/>
          <a:lstStyle>
            <a:lvl1pPr algn="l">
              <a:defRPr sz="1300"/>
            </a:lvl1pPr>
          </a:lstStyle>
          <a:p>
            <a:endParaRPr lang="it-IT"/>
          </a:p>
        </p:txBody>
      </p:sp>
      <p:sp>
        <p:nvSpPr>
          <p:cNvPr id="7" name="Segnaposto numero diapositiva 6"/>
          <p:cNvSpPr>
            <a:spLocks noGrp="1"/>
          </p:cNvSpPr>
          <p:nvPr>
            <p:ph type="sldNum" sz="quarter" idx="5"/>
          </p:nvPr>
        </p:nvSpPr>
        <p:spPr>
          <a:xfrm>
            <a:off x="3847746" y="9427075"/>
            <a:ext cx="2943596" cy="496253"/>
          </a:xfrm>
          <a:prstGeom prst="rect">
            <a:avLst/>
          </a:prstGeom>
        </p:spPr>
        <p:txBody>
          <a:bodyPr vert="horz" lIns="92065" tIns="46033" rIns="92065" bIns="46033" rtlCol="0" anchor="b"/>
          <a:lstStyle>
            <a:lvl1pPr algn="r">
              <a:defRPr sz="1300"/>
            </a:lvl1pPr>
          </a:lstStyle>
          <a:p>
            <a:fld id="{9A79A94C-741B-4430-9291-5F5B2B95A572}" type="slidenum">
              <a:rPr lang="it-IT" smtClean="0"/>
              <a:pPr/>
              <a:t>‹N›</a:t>
            </a:fld>
            <a:endParaRPr lang="it-IT"/>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PROTEZIONE AUTOMATICA INTEGRATIVA</a:t>
            </a:r>
          </a:p>
          <a:p>
            <a:endParaRPr lang="it-IT" dirty="0"/>
          </a:p>
        </p:txBody>
      </p:sp>
      <p:sp>
        <p:nvSpPr>
          <p:cNvPr id="4" name="Segnaposto numero diapositiva 3"/>
          <p:cNvSpPr>
            <a:spLocks noGrp="1"/>
          </p:cNvSpPr>
          <p:nvPr>
            <p:ph type="sldNum" sz="quarter" idx="10"/>
          </p:nvPr>
        </p:nvSpPr>
        <p:spPr/>
        <p:txBody>
          <a:bodyPr/>
          <a:lstStyle/>
          <a:p>
            <a:fld id="{9A79A94C-741B-4430-9291-5F5B2B95A572}" type="slidenum">
              <a:rPr lang="it-IT" smtClean="0"/>
              <a:pPr/>
              <a:t>1</a:t>
            </a:fld>
            <a:endParaRPr lang="it-IT"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65346" indent="-165346">
              <a:buFont typeface="Arial" panose="020B0604020202020204" pitchFamily="34" charset="0"/>
              <a:buChar char="•"/>
            </a:pPr>
            <a:r>
              <a:rPr lang="it-IT" dirty="0">
                <a:solidFill>
                  <a:srgbClr val="345266"/>
                </a:solidFill>
              </a:rPr>
              <a:t>riceve in Input lo stato di </a:t>
            </a:r>
            <a:r>
              <a:rPr lang="it-IT" b="1" i="1" dirty="0">
                <a:solidFill>
                  <a:srgbClr val="345266"/>
                </a:solidFill>
              </a:rPr>
              <a:t>chiusura barriere dal relè presente in sala relè</a:t>
            </a:r>
          </a:p>
          <a:p>
            <a:pPr marL="165346" indent="-165346">
              <a:buFont typeface="Arial" panose="020B0604020202020204" pitchFamily="34" charset="0"/>
              <a:buChar char="•"/>
            </a:pPr>
            <a:r>
              <a:rPr lang="it-IT" sz="1700" dirty="0">
                <a:solidFill>
                  <a:srgbClr val="345266"/>
                </a:solidFill>
                <a:latin typeface="Calibri" panose="020F0502020204030204" pitchFamily="34" charset="0"/>
              </a:rPr>
              <a:t>Il sistema funziona con il </a:t>
            </a:r>
            <a:r>
              <a:rPr lang="it-IT" sz="1700" b="1" dirty="0">
                <a:solidFill>
                  <a:srgbClr val="345266"/>
                </a:solidFill>
                <a:latin typeface="Calibri" panose="020F0502020204030204" pitchFamily="34" charset="0"/>
              </a:rPr>
              <a:t>principio di </a:t>
            </a:r>
            <a:r>
              <a:rPr lang="it-IT" sz="1700" b="1" dirty="0">
                <a:solidFill>
                  <a:srgbClr val="000000"/>
                </a:solidFill>
                <a:latin typeface="Calibri" panose="020F0502020204030204" pitchFamily="34" charset="0"/>
              </a:rPr>
              <a:t>LOGICA NEGATA</a:t>
            </a:r>
            <a:r>
              <a:rPr lang="it-IT" sz="1700" dirty="0">
                <a:solidFill>
                  <a:srgbClr val="000000"/>
                </a:solidFill>
                <a:latin typeface="Calibri" panose="020F0502020204030204" pitchFamily="34" charset="0"/>
              </a:rPr>
              <a:t>. Se manca la corrente è tutto spento e </a:t>
            </a:r>
            <a:r>
              <a:rPr lang="it-IT" sz="1700" b="1" dirty="0">
                <a:solidFill>
                  <a:srgbClr val="000000"/>
                </a:solidFill>
                <a:latin typeface="Calibri" panose="020F0502020204030204" pitchFamily="34" charset="0"/>
              </a:rPr>
              <a:t>l’operatore capisce vedendo le spie spente che il CS_PAI è basso -&gt; consenso negato e ALL_PAI basso </a:t>
            </a:r>
            <a:r>
              <a:rPr lang="it-IT" sz="1700" dirty="0">
                <a:solidFill>
                  <a:srgbClr val="000000"/>
                </a:solidFill>
                <a:latin typeface="Calibri" panose="020F0502020204030204" pitchFamily="34" charset="0"/>
              </a:rPr>
              <a:t>-&gt;sistema in allarme.</a:t>
            </a:r>
            <a:endParaRPr lang="it-IT" b="1" i="1" dirty="0">
              <a:solidFill>
                <a:srgbClr val="345266"/>
              </a:solidFill>
            </a:endParaRPr>
          </a:p>
          <a:p>
            <a:pPr marL="165346" indent="-165346">
              <a:buFont typeface="Arial" panose="020B0604020202020204" pitchFamily="34" charset="0"/>
              <a:buChar char="•"/>
            </a:pPr>
            <a:r>
              <a:rPr lang="it-IT" dirty="0"/>
              <a:t>Se l’acquirente </a:t>
            </a:r>
            <a:r>
              <a:rPr lang="it-IT" b="1" dirty="0"/>
              <a:t>non implementa il PCCS </a:t>
            </a:r>
            <a:r>
              <a:rPr lang="it-IT" dirty="0"/>
              <a:t>vede solo il </a:t>
            </a:r>
            <a:r>
              <a:rPr lang="it-IT" b="1" dirty="0"/>
              <a:t>consenso negato CS_PAI_BASSO  </a:t>
            </a:r>
            <a:r>
              <a:rPr lang="it-IT" dirty="0"/>
              <a:t>e lo distingue da un allarme diagnostico dall’ingombro perché </a:t>
            </a:r>
            <a:r>
              <a:rPr lang="it-IT" b="1" dirty="0"/>
              <a:t>se c’è un allarme avrà ALL_PAI – BASSO </a:t>
            </a:r>
            <a:r>
              <a:rPr lang="it-IT" dirty="0"/>
              <a:t>= SISTEMA IN ALLARME</a:t>
            </a:r>
          </a:p>
          <a:p>
            <a:pPr marL="165346" indent="-165346">
              <a:buFont typeface="Arial" panose="020B0604020202020204" pitchFamily="34" charset="0"/>
              <a:buChar char="•"/>
            </a:pPr>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10</a:t>
            </a:fld>
            <a:endParaRPr lang="it-IT"/>
          </a:p>
        </p:txBody>
      </p:sp>
    </p:spTree>
    <p:extLst>
      <p:ext uri="{BB962C8B-B14F-4D97-AF65-F5344CB8AC3E}">
        <p14:creationId xmlns:p14="http://schemas.microsoft.com/office/powerpoint/2010/main" val="17027260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275577" indent="-275577">
              <a:buFont typeface="Arial" panose="020B0604020202020204" pitchFamily="34" charset="0"/>
              <a:buChar char="•"/>
            </a:pPr>
            <a:r>
              <a:rPr lang="it-IT" sz="800" b="1" dirty="0">
                <a:latin typeface="Helvetica-Bold"/>
              </a:rPr>
              <a:t>Sottosistema TV/Diagnostico </a:t>
            </a:r>
            <a:r>
              <a:rPr lang="it-IT" sz="800" dirty="0">
                <a:latin typeface="Helvetica" panose="020B0604020202020204" pitchFamily="34" charset="0"/>
              </a:rPr>
              <a:t>che si compone di: </a:t>
            </a:r>
          </a:p>
          <a:p>
            <a:pPr marL="716501" lvl="1" indent="-275577">
              <a:buFont typeface="Arial" panose="020B0604020202020204" pitchFamily="34" charset="0"/>
              <a:buChar char="•"/>
            </a:pPr>
            <a:r>
              <a:rPr lang="it-IT" sz="800" dirty="0">
                <a:latin typeface="Helvetica" panose="020B0604020202020204" pitchFamily="34" charset="0"/>
              </a:rPr>
              <a:t>Il </a:t>
            </a:r>
            <a:r>
              <a:rPr lang="it-IT" sz="800" b="1" dirty="0">
                <a:latin typeface="Helvetica" panose="020B0604020202020204" pitchFamily="34" charset="0"/>
              </a:rPr>
              <a:t>PC diagnostico </a:t>
            </a:r>
            <a:r>
              <a:rPr lang="it-IT" sz="800" dirty="0">
                <a:latin typeface="Helvetica" panose="020B0604020202020204" pitchFamily="34" charset="0"/>
              </a:rPr>
              <a:t>locale (in garitta o in stazione)  è anche in grado di interfacciarsi a 8 Telecamere poste in corrispondenza dei PL e trasmettere le relative immagini al PCCS.</a:t>
            </a:r>
          </a:p>
          <a:p>
            <a:pPr marL="716501" lvl="1" indent="-275577">
              <a:buFont typeface="Arial" panose="020B0604020202020204" pitchFamily="34" charset="0"/>
              <a:buChar char="•"/>
            </a:pPr>
            <a:r>
              <a:rPr lang="it-IT" sz="800" dirty="0">
                <a:latin typeface="Helvetica" panose="020B0604020202020204" pitchFamily="34" charset="0"/>
              </a:rPr>
              <a:t>da </a:t>
            </a:r>
            <a:r>
              <a:rPr lang="it-IT" sz="800" b="1" dirty="0">
                <a:latin typeface="Helvetica" panose="020B0604020202020204" pitchFamily="34" charset="0"/>
              </a:rPr>
              <a:t>1 a 8 Gruppi Telecamere (UTC) </a:t>
            </a:r>
            <a:r>
              <a:rPr lang="it-IT" sz="800" dirty="0">
                <a:latin typeface="Helvetica" panose="020B0604020202020204" pitchFamily="34" charset="0"/>
              </a:rPr>
              <a:t>per il monitoraggio di tutte le aree PL monitorate dal sottosistema di Elaborazione</a:t>
            </a:r>
          </a:p>
          <a:p>
            <a:pPr marL="716501" lvl="1" indent="-275577">
              <a:buFont typeface="Arial" panose="020B0604020202020204" pitchFamily="34" charset="0"/>
              <a:buChar char="•"/>
            </a:pPr>
            <a:r>
              <a:rPr lang="it-IT" sz="800" dirty="0">
                <a:latin typeface="Helvetica" panose="020B0604020202020204" pitchFamily="34" charset="0"/>
              </a:rPr>
              <a:t>da </a:t>
            </a:r>
            <a:r>
              <a:rPr lang="it-IT" sz="800" b="1" dirty="0">
                <a:latin typeface="Helvetica" panose="020B0604020202020204" pitchFamily="34" charset="0"/>
              </a:rPr>
              <a:t>1 a 8 Illuminatori infrarossi </a:t>
            </a:r>
            <a:r>
              <a:rPr lang="it-IT" sz="800" dirty="0">
                <a:latin typeface="Helvetica" panose="020B0604020202020204" pitchFamily="34" charset="0"/>
              </a:rPr>
              <a:t>per l’illuminazione dell’area visualizzata dalle telecamere</a:t>
            </a:r>
          </a:p>
          <a:p>
            <a:pPr marL="716501" lvl="1" indent="-275577">
              <a:buFont typeface="Arial" panose="020B0604020202020204" pitchFamily="34" charset="0"/>
              <a:buChar char="•"/>
            </a:pPr>
            <a:endParaRPr lang="it-IT" sz="800" dirty="0">
              <a:latin typeface="Helvetica" panose="020B0604020202020204" pitchFamily="34" charset="0"/>
            </a:endParaRPr>
          </a:p>
          <a:p>
            <a:pPr marL="275577" indent="-275577">
              <a:buFont typeface="Arial" panose="020B0604020202020204" pitchFamily="34" charset="0"/>
              <a:buChar char="•"/>
            </a:pPr>
            <a:r>
              <a:rPr lang="it-IT" sz="800" b="1" dirty="0">
                <a:latin typeface="Helvetica-Bold"/>
              </a:rPr>
              <a:t>Sottosistema di Posto Centrale di stazione (PCCS di stazione): </a:t>
            </a:r>
          </a:p>
          <a:p>
            <a:pPr marL="716501" lvl="1" indent="-275577">
              <a:buFont typeface="Arial" panose="020B0604020202020204" pitchFamily="34" charset="0"/>
              <a:buChar char="•"/>
            </a:pPr>
            <a:r>
              <a:rPr lang="it-IT" sz="800" b="1" dirty="0">
                <a:latin typeface="Helvetica" panose="020B0604020202020204" pitchFamily="34" charset="0"/>
              </a:rPr>
              <a:t>costituito</a:t>
            </a:r>
            <a:r>
              <a:rPr lang="it-IT" sz="800" dirty="0">
                <a:latin typeface="Helvetica" panose="020B0604020202020204" pitchFamily="34" charset="0"/>
              </a:rPr>
              <a:t> </a:t>
            </a:r>
            <a:r>
              <a:rPr lang="it-IT" sz="800" b="1" dirty="0">
                <a:latin typeface="Helvetica" panose="020B0604020202020204" pitchFamily="34" charset="0"/>
              </a:rPr>
              <a:t>da un PC e da una postazione video </a:t>
            </a:r>
            <a:r>
              <a:rPr lang="it-IT" sz="800" dirty="0">
                <a:latin typeface="Helvetica" panose="020B0604020202020204" pitchFamily="34" charset="0"/>
              </a:rPr>
              <a:t>che permette </a:t>
            </a:r>
            <a:r>
              <a:rPr lang="it-IT" sz="800" b="1" dirty="0">
                <a:latin typeface="Helvetica" panose="020B0604020202020204" pitchFamily="34" charset="0"/>
              </a:rPr>
              <a:t>l’accesso al database </a:t>
            </a:r>
            <a:r>
              <a:rPr lang="it-IT" sz="800" dirty="0">
                <a:latin typeface="Helvetica" panose="020B0604020202020204" pitchFamily="34" charset="0"/>
              </a:rPr>
              <a:t>in cui vengono </a:t>
            </a:r>
            <a:r>
              <a:rPr lang="it-IT" sz="800" b="1" dirty="0">
                <a:latin typeface="Helvetica" panose="020B0604020202020204" pitchFamily="34" charset="0"/>
              </a:rPr>
              <a:t>salvati i dati delle scansioni effettuate dal sistema</a:t>
            </a:r>
            <a:r>
              <a:rPr lang="it-IT" sz="800" dirty="0">
                <a:latin typeface="Helvetica" panose="020B0604020202020204" pitchFamily="34" charset="0"/>
              </a:rPr>
              <a:t> e la </a:t>
            </a:r>
            <a:r>
              <a:rPr lang="it-IT" sz="800" b="1" dirty="0">
                <a:latin typeface="Helvetica" panose="020B0604020202020204" pitchFamily="34" charset="0"/>
              </a:rPr>
              <a:t>visualizzazione delle immagini video </a:t>
            </a:r>
            <a:r>
              <a:rPr lang="it-IT" sz="800" dirty="0">
                <a:latin typeface="Helvetica" panose="020B0604020202020204" pitchFamily="34" charset="0"/>
              </a:rPr>
              <a:t>. </a:t>
            </a:r>
          </a:p>
          <a:p>
            <a:pPr marL="716501" lvl="1" indent="-275577">
              <a:buFont typeface="Arial" panose="020B0604020202020204" pitchFamily="34" charset="0"/>
              <a:buChar char="•"/>
            </a:pPr>
            <a:r>
              <a:rPr lang="it-IT" sz="800" dirty="0">
                <a:latin typeface="Helvetica" panose="020B0604020202020204" pitchFamily="34" charset="0"/>
              </a:rPr>
              <a:t>La </a:t>
            </a:r>
            <a:r>
              <a:rPr lang="it-IT" sz="800" b="1" dirty="0">
                <a:latin typeface="Helvetica" panose="020B0604020202020204" pitchFamily="34" charset="0"/>
              </a:rPr>
              <a:t>visualizzazione </a:t>
            </a:r>
            <a:r>
              <a:rPr lang="it-IT" sz="800" dirty="0">
                <a:latin typeface="Helvetica" panose="020B0604020202020204" pitchFamily="34" charset="0"/>
              </a:rPr>
              <a:t>delle</a:t>
            </a:r>
            <a:r>
              <a:rPr lang="it-IT" sz="800" b="1" dirty="0">
                <a:latin typeface="Helvetica" panose="020B0604020202020204" pitchFamily="34" charset="0"/>
              </a:rPr>
              <a:t> immagini video </a:t>
            </a:r>
            <a:r>
              <a:rPr lang="it-IT" sz="800" dirty="0">
                <a:latin typeface="Helvetica" panose="020B0604020202020204" pitchFamily="34" charset="0"/>
              </a:rPr>
              <a:t>è sia </a:t>
            </a:r>
            <a:r>
              <a:rPr lang="it-IT" sz="800" b="1" dirty="0">
                <a:latin typeface="Helvetica" panose="020B0604020202020204" pitchFamily="34" charset="0"/>
              </a:rPr>
              <a:t>su richiesta dell’operatore</a:t>
            </a:r>
            <a:r>
              <a:rPr lang="it-IT" sz="800" dirty="0">
                <a:latin typeface="Helvetica" panose="020B0604020202020204" pitchFamily="34" charset="0"/>
              </a:rPr>
              <a:t>, sia in maniera </a:t>
            </a:r>
            <a:r>
              <a:rPr lang="it-IT" sz="800" b="1" dirty="0">
                <a:latin typeface="Helvetica" panose="020B0604020202020204" pitchFamily="34" charset="0"/>
              </a:rPr>
              <a:t>automatica</a:t>
            </a:r>
            <a:r>
              <a:rPr lang="it-IT" sz="800" dirty="0">
                <a:latin typeface="Helvetica" panose="020B0604020202020204" pitchFamily="34" charset="0"/>
              </a:rPr>
              <a:t> ogni qual volta il PAI-PL rileva la </a:t>
            </a:r>
            <a:r>
              <a:rPr lang="it-IT" sz="800" b="1" dirty="0">
                <a:latin typeface="Helvetica" panose="020B0604020202020204" pitchFamily="34" charset="0"/>
              </a:rPr>
              <a:t>presenza di un ostacolo </a:t>
            </a:r>
            <a:r>
              <a:rPr lang="it-IT" sz="800" dirty="0">
                <a:latin typeface="Helvetica" panose="020B0604020202020204" pitchFamily="34" charset="0"/>
              </a:rPr>
              <a:t>allo scadere di un Time-out configurabile (Rfi: default 90 sec FNB: 30 sec) (da progetto e versione ufficiale di sistema).</a:t>
            </a:r>
          </a:p>
          <a:p>
            <a:pPr marL="440924" lvl="1"/>
            <a:r>
              <a:rPr lang="it-IT" sz="800" dirty="0">
                <a:latin typeface="Helvetica" panose="020B0604020202020204" pitchFamily="34" charset="0"/>
              </a:rPr>
              <a:t> </a:t>
            </a:r>
          </a:p>
          <a:p>
            <a:pPr marL="275577" indent="-275577">
              <a:buFont typeface="Arial" panose="020B0604020202020204" pitchFamily="34" charset="0"/>
              <a:buChar char="•"/>
            </a:pPr>
            <a:r>
              <a:rPr lang="it-IT" sz="800" b="1" dirty="0">
                <a:latin typeface="Helvetica-Bold"/>
              </a:rPr>
              <a:t>Sottosistema di Posto Centrale di Manutenzione (PCCS di Manutenzione): </a:t>
            </a:r>
            <a:r>
              <a:rPr lang="it-IT" sz="800" dirty="0">
                <a:latin typeface="Helvetica-Bold"/>
              </a:rPr>
              <a:t>permette la </a:t>
            </a:r>
            <a:r>
              <a:rPr lang="it-IT" sz="800" dirty="0">
                <a:latin typeface="Helvetica" panose="020B0604020202020204" pitchFamily="34" charset="0"/>
              </a:rPr>
              <a:t>lettura degli eventi diagnostici del PAI-PL</a:t>
            </a:r>
          </a:p>
          <a:p>
            <a:pPr marL="275577" indent="-275577">
              <a:buFont typeface="Arial" panose="020B0604020202020204" pitchFamily="34" charset="0"/>
              <a:buChar char="•"/>
            </a:pPr>
            <a:endParaRPr lang="it-IT" sz="800" dirty="0">
              <a:latin typeface="Helvetica" panose="020B0604020202020204" pitchFamily="34" charset="0"/>
            </a:endParaRPr>
          </a:p>
          <a:p>
            <a:pPr marL="275577" indent="-275577">
              <a:buFont typeface="Arial" panose="020B0604020202020204" pitchFamily="34" charset="0"/>
              <a:buChar char="•"/>
            </a:pPr>
            <a:r>
              <a:rPr lang="it-IT" sz="800" b="1" dirty="0">
                <a:latin typeface="Helvetica-Bold"/>
              </a:rPr>
              <a:t>Sottosistema di rete di comunicazione dati: </a:t>
            </a:r>
          </a:p>
          <a:p>
            <a:pPr marL="275577" indent="-275577">
              <a:buFont typeface="Arial" panose="020B0604020202020204" pitchFamily="34" charset="0"/>
              <a:buChar char="•"/>
            </a:pPr>
            <a:r>
              <a:rPr lang="it-IT" sz="800" dirty="0">
                <a:latin typeface="Helvetica-Bold"/>
              </a:rPr>
              <a:t>E’ possibile collegare ad una </a:t>
            </a:r>
            <a:r>
              <a:rPr lang="it-IT" sz="800" b="1" dirty="0">
                <a:latin typeface="Helvetica-Bold"/>
              </a:rPr>
              <a:t>UDC più PCCS affinché la </a:t>
            </a:r>
            <a:r>
              <a:rPr lang="it-IT" sz="800" b="1" dirty="0" err="1">
                <a:latin typeface="Helvetica-Bold"/>
              </a:rPr>
              <a:t>doit</a:t>
            </a:r>
            <a:r>
              <a:rPr lang="it-IT" sz="800" b="1" dirty="0">
                <a:latin typeface="Helvetica-Bold"/>
              </a:rPr>
              <a:t> abbia il controllo di tutta la zona</a:t>
            </a:r>
            <a:r>
              <a:rPr lang="it-IT" sz="800" dirty="0">
                <a:latin typeface="Helvetica-Bold"/>
              </a:rPr>
              <a:t>. Per farlo è </a:t>
            </a:r>
            <a:r>
              <a:rPr lang="it-IT" sz="800" b="1" dirty="0">
                <a:latin typeface="Helvetica-Bold"/>
              </a:rPr>
              <a:t>il cliente </a:t>
            </a:r>
            <a:r>
              <a:rPr lang="it-IT" sz="800" dirty="0">
                <a:latin typeface="Helvetica-Bold"/>
              </a:rPr>
              <a:t>che si assume i </a:t>
            </a:r>
            <a:r>
              <a:rPr lang="it-IT" sz="800" b="1" dirty="0">
                <a:latin typeface="Helvetica-Bold"/>
              </a:rPr>
              <a:t>costi di implementazione dell’infrastruttura (collegamenti in rame o in fibra) </a:t>
            </a:r>
            <a:r>
              <a:rPr lang="it-IT" sz="800" dirty="0">
                <a:latin typeface="Helvetica-Bold"/>
              </a:rPr>
              <a:t>e di eventuali SWITCH che andranno aggiunti nella UDC.</a:t>
            </a:r>
          </a:p>
          <a:p>
            <a:r>
              <a:rPr lang="it-IT" sz="800" b="1" dirty="0">
                <a:latin typeface="Helvetica" panose="020B0604020202020204" pitchFamily="34" charset="0"/>
              </a:rPr>
              <a:t>	NON PARLARE DEL ROUTER a causa della circolare RFI </a:t>
            </a:r>
            <a:endParaRPr lang="it-IT" sz="800" b="1"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11</a:t>
            </a:fld>
            <a:endParaRPr lang="it-IT"/>
          </a:p>
        </p:txBody>
      </p:sp>
    </p:spTree>
    <p:extLst>
      <p:ext uri="{BB962C8B-B14F-4D97-AF65-F5344CB8AC3E}">
        <p14:creationId xmlns:p14="http://schemas.microsoft.com/office/powerpoint/2010/main" val="3177825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pPr marL="275577" indent="-275577">
              <a:buFont typeface="Arial" panose="020B0604020202020204" pitchFamily="34" charset="0"/>
              <a:buChar char="•"/>
            </a:pPr>
            <a:r>
              <a:rPr lang="it-IT" b="1" dirty="0"/>
              <a:t>UDC (unità di controllo) presente in Cabina/Garitta </a:t>
            </a:r>
          </a:p>
          <a:p>
            <a:pPr marL="275577" indent="-275577">
              <a:buFont typeface="Arial" panose="020B0604020202020204" pitchFamily="34" charset="0"/>
              <a:buChar char="•"/>
            </a:pPr>
            <a:r>
              <a:rPr lang="it-IT" b="1" dirty="0"/>
              <a:t>UDR (unità di rilevamento) presente direttamente sul PL collegata con il relativo armadio di sezionamento</a:t>
            </a:r>
          </a:p>
          <a:p>
            <a:pPr marL="275577" indent="-275577">
              <a:buFont typeface="Arial" panose="020B0604020202020204" pitchFamily="34" charset="0"/>
              <a:buChar char="•"/>
            </a:pPr>
            <a:r>
              <a:rPr lang="it-IT" b="1" dirty="0"/>
              <a:t>UTC  (unità telecamere) presente direttamente sul PL collegata con il relativo armadio di sezionamento</a:t>
            </a:r>
          </a:p>
          <a:p>
            <a:pPr marL="275577" indent="-275577">
              <a:buFont typeface="Arial" panose="020B0604020202020204" pitchFamily="34" charset="0"/>
              <a:buChar char="•"/>
            </a:pPr>
            <a:r>
              <a:rPr lang="it-IT" b="1" dirty="0"/>
              <a:t>PCCS si trova in stazione dove l’operatore si occupa di dirigere il traffico</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12</a:t>
            </a:fld>
            <a:endParaRPr lang="it-IT" dirty="0"/>
          </a:p>
        </p:txBody>
      </p:sp>
    </p:spTree>
    <p:extLst>
      <p:ext uri="{BB962C8B-B14F-4D97-AF65-F5344CB8AC3E}">
        <p14:creationId xmlns:p14="http://schemas.microsoft.com/office/powerpoint/2010/main" val="855515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1700" dirty="0">
                <a:latin typeface="Helvetica" panose="020B0604020202020204" pitchFamily="34" charset="0"/>
              </a:rPr>
              <a:t>L’UDR, ancorata a un palo di sostegno in vetroresina, è il dispositivo che acquisisce il profilo geometrico dell’area monitorata, al fine di rilevare la presenza di potenziali ingombri. </a:t>
            </a:r>
          </a:p>
          <a:p>
            <a:pPr algn="l"/>
            <a:endParaRPr lang="it-IT" sz="1700" dirty="0">
              <a:latin typeface="Helvetica" panose="020B0604020202020204" pitchFamily="34" charset="0"/>
            </a:endParaRPr>
          </a:p>
          <a:p>
            <a:pPr algn="l"/>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13</a:t>
            </a:fld>
            <a:endParaRPr lang="it-IT"/>
          </a:p>
        </p:txBody>
      </p:sp>
    </p:spTree>
    <p:extLst>
      <p:ext uri="{BB962C8B-B14F-4D97-AF65-F5344CB8AC3E}">
        <p14:creationId xmlns:p14="http://schemas.microsoft.com/office/powerpoint/2010/main" val="598575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dirty="0">
                <a:latin typeface="Helvetica" panose="020B0604020202020204" pitchFamily="34" charset="0"/>
              </a:rPr>
              <a:t>L’UDR </a:t>
            </a:r>
            <a:r>
              <a:rPr lang="it-IT" b="1" dirty="0">
                <a:latin typeface="Helvetica" panose="020B0604020202020204" pitchFamily="34" charset="0"/>
              </a:rPr>
              <a:t>effettua la scansione </a:t>
            </a:r>
            <a:r>
              <a:rPr lang="it-IT" dirty="0">
                <a:latin typeface="Helvetica" panose="020B0604020202020204" pitchFamily="34" charset="0"/>
              </a:rPr>
              <a:t>dell’area monitorata mediante </a:t>
            </a:r>
            <a:r>
              <a:rPr lang="it-IT" b="1" dirty="0">
                <a:latin typeface="Helvetica" panose="020B0604020202020204" pitchFamily="34" charset="0"/>
              </a:rPr>
              <a:t>parti mobili riflettenti pilotate da servomotori</a:t>
            </a:r>
            <a:r>
              <a:rPr lang="it-IT" dirty="0">
                <a:latin typeface="Helvetica" panose="020B0604020202020204" pitchFamily="34" charset="0"/>
              </a:rPr>
              <a:t>, che </a:t>
            </a:r>
            <a:r>
              <a:rPr lang="it-IT" b="1" dirty="0">
                <a:latin typeface="Helvetica" panose="020B0604020202020204" pitchFamily="34" charset="0"/>
              </a:rPr>
              <a:t>deviano il fascio di misura di un sensore di distanza </a:t>
            </a:r>
            <a:r>
              <a:rPr lang="it-IT" dirty="0">
                <a:latin typeface="Helvetica" panose="020B0604020202020204" pitchFamily="34" charset="0"/>
              </a:rPr>
              <a:t>(Laser). </a:t>
            </a:r>
          </a:p>
          <a:p>
            <a:pPr algn="l"/>
            <a:endParaRPr lang="it-IT" dirty="0">
              <a:latin typeface="Helvetica" panose="020B0604020202020204" pitchFamily="34" charset="0"/>
            </a:endParaRPr>
          </a:p>
          <a:p>
            <a:pPr algn="l"/>
            <a:r>
              <a:rPr lang="it-IT" dirty="0">
                <a:latin typeface="Helvetica" panose="020B0604020202020204" pitchFamily="34" charset="0"/>
              </a:rPr>
              <a:t>L’UDR è costituita da un </a:t>
            </a:r>
            <a:r>
              <a:rPr lang="it-IT" b="1" dirty="0">
                <a:latin typeface="Helvetica" panose="020B0604020202020204" pitchFamily="34" charset="0"/>
              </a:rPr>
              <a:t>box ermetico </a:t>
            </a:r>
            <a:r>
              <a:rPr lang="it-IT" dirty="0">
                <a:latin typeface="Helvetica" panose="020B0604020202020204" pitchFamily="34" charset="0"/>
              </a:rPr>
              <a:t>con </a:t>
            </a:r>
            <a:r>
              <a:rPr lang="it-IT" b="1" dirty="0">
                <a:latin typeface="Helvetica" panose="020B0604020202020204" pitchFamily="34" charset="0"/>
              </a:rPr>
              <a:t>porta in vetro trasparente  </a:t>
            </a:r>
            <a:r>
              <a:rPr lang="it-IT" dirty="0">
                <a:latin typeface="Helvetica" panose="020B0604020202020204" pitchFamily="34" charset="0"/>
              </a:rPr>
              <a:t>che permette alle </a:t>
            </a:r>
            <a:r>
              <a:rPr lang="it-IT" b="1" dirty="0">
                <a:latin typeface="Helvetica" panose="020B0604020202020204" pitchFamily="34" charset="0"/>
              </a:rPr>
              <a:t>frequenze ottiche del laser di attraversarla senza alterarne le misure</a:t>
            </a:r>
            <a:r>
              <a:rPr lang="it-IT" dirty="0">
                <a:latin typeface="Helvetica" panose="020B0604020202020204" pitchFamily="34" charset="0"/>
              </a:rPr>
              <a:t>.</a:t>
            </a:r>
            <a:endParaRPr lang="it-IT" dirty="0"/>
          </a:p>
          <a:p>
            <a:endParaRPr lang="it-IT" dirty="0"/>
          </a:p>
          <a:p>
            <a:endParaRPr lang="it-IT" dirty="0"/>
          </a:p>
          <a:p>
            <a:r>
              <a:rPr lang="it-IT" b="1" dirty="0">
                <a:solidFill>
                  <a:srgbClr val="FF0000"/>
                </a:solidFill>
              </a:rPr>
              <a:t>Perché parliamo delle schede? Possono generare domande inutili. Il ferroviere tanto non apre </a:t>
            </a:r>
            <a:r>
              <a:rPr lang="it-IT" b="1" dirty="0" err="1">
                <a:solidFill>
                  <a:srgbClr val="FF0000"/>
                </a:solidFill>
              </a:rPr>
              <a:t>l’udr</a:t>
            </a:r>
            <a:endParaRPr lang="it-IT" b="1" dirty="0">
              <a:solidFill>
                <a:srgbClr val="FF0000"/>
              </a:solidFill>
            </a:endParaRPr>
          </a:p>
        </p:txBody>
      </p:sp>
      <p:sp>
        <p:nvSpPr>
          <p:cNvPr id="4" name="Segnaposto numero diapositiva 3"/>
          <p:cNvSpPr>
            <a:spLocks noGrp="1"/>
          </p:cNvSpPr>
          <p:nvPr>
            <p:ph type="sldNum" sz="quarter" idx="5"/>
          </p:nvPr>
        </p:nvSpPr>
        <p:spPr/>
        <p:txBody>
          <a:bodyPr/>
          <a:lstStyle/>
          <a:p>
            <a:fld id="{9A79A94C-741B-4430-9291-5F5B2B95A572}" type="slidenum">
              <a:rPr lang="it-IT" smtClean="0"/>
              <a:pPr/>
              <a:t>14</a:t>
            </a:fld>
            <a:endParaRPr lang="it-IT"/>
          </a:p>
        </p:txBody>
      </p:sp>
    </p:spTree>
    <p:extLst>
      <p:ext uri="{BB962C8B-B14F-4D97-AF65-F5344CB8AC3E}">
        <p14:creationId xmlns:p14="http://schemas.microsoft.com/office/powerpoint/2010/main" val="29769054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dirty="0"/>
              <a:t>LASER A IMPULSI - 70,000 punti</a:t>
            </a:r>
          </a:p>
          <a:p>
            <a:pPr algn="l"/>
            <a:endParaRPr lang="it-IT" dirty="0"/>
          </a:p>
          <a:p>
            <a:pPr algn="l"/>
            <a:r>
              <a:rPr lang="it-IT" dirty="0"/>
              <a:t>Conosco POSIZIONE SPECCHI E TEMPO DI RITORNO LASER</a:t>
            </a:r>
          </a:p>
          <a:p>
            <a:pPr algn="l"/>
            <a:endParaRPr lang="it-IT" dirty="0"/>
          </a:p>
          <a:p>
            <a:pPr algn="l"/>
            <a:r>
              <a:rPr lang="it-IT" dirty="0"/>
              <a:t>Calcolo le COORDINATE DEL PUNTO</a:t>
            </a:r>
          </a:p>
          <a:p>
            <a:pPr algn="l"/>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15</a:t>
            </a:fld>
            <a:endParaRPr lang="it-IT"/>
          </a:p>
        </p:txBody>
      </p:sp>
    </p:spTree>
    <p:extLst>
      <p:ext uri="{BB962C8B-B14F-4D97-AF65-F5344CB8AC3E}">
        <p14:creationId xmlns:p14="http://schemas.microsoft.com/office/powerpoint/2010/main" val="23538435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b="1" dirty="0"/>
              <a:t>Cosa succede se viene a mancare il canale dati sicuro UDC_UDR? </a:t>
            </a:r>
          </a:p>
          <a:p>
            <a:pPr algn="l"/>
            <a:r>
              <a:rPr lang="it-IT" dirty="0"/>
              <a:t>NON DA IL CONSENSO e IL SISTEMA VA IN ALLARME </a:t>
            </a:r>
          </a:p>
          <a:p>
            <a:pPr algn="l"/>
            <a:r>
              <a:rPr lang="it-IT" dirty="0"/>
              <a:t>CS_PAI BASSO – ALL_PAI BASSO</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16</a:t>
            </a:fld>
            <a:endParaRPr lang="it-IT"/>
          </a:p>
        </p:txBody>
      </p:sp>
    </p:spTree>
    <p:extLst>
      <p:ext uri="{BB962C8B-B14F-4D97-AF65-F5344CB8AC3E}">
        <p14:creationId xmlns:p14="http://schemas.microsoft.com/office/powerpoint/2010/main" val="5009721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ci sono più UDR e la distanza tra l’armadio di sezionamento montato sotto la UDR 1 e la UDR 2 è maggiore di 12,5m vengono installati più armadi di sezionamento lasciando la lunghezza dei frustoni standard. </a:t>
            </a:r>
          </a:p>
          <a:p>
            <a:endParaRPr lang="it-IT" dirty="0"/>
          </a:p>
          <a:p>
            <a:r>
              <a:rPr lang="it-IT" dirty="0"/>
              <a:t>In questo modo è migliorata la manutenibilità </a:t>
            </a:r>
          </a:p>
          <a:p>
            <a:endParaRPr lang="it-IT" dirty="0"/>
          </a:p>
          <a:p>
            <a:r>
              <a:rPr lang="it-IT" dirty="0"/>
              <a:t>Le 4 prese in basso per la UTC sono relative alla UTC e alla sua </a:t>
            </a:r>
            <a:r>
              <a:rPr lang="it-IT" dirty="0" err="1"/>
              <a:t>scaldiglia</a:t>
            </a:r>
            <a:r>
              <a:rPr lang="it-IT" dirty="0"/>
              <a:t>.</a:t>
            </a:r>
          </a:p>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17</a:t>
            </a:fld>
            <a:endParaRPr lang="it-IT"/>
          </a:p>
        </p:txBody>
      </p:sp>
    </p:spTree>
    <p:extLst>
      <p:ext uri="{BB962C8B-B14F-4D97-AF65-F5344CB8AC3E}">
        <p14:creationId xmlns:p14="http://schemas.microsoft.com/office/powerpoint/2010/main" val="2097701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In entrambi i casi quello in cui abbiamo un solo armadio di sezionamento e quello in cui abbiamo 2 armadi di sezionamento, è possibile </a:t>
            </a:r>
            <a:r>
              <a:rPr lang="it-IT" b="1" dirty="0"/>
              <a:t>trovare le spine di entrambe le UDR all’interno del primo armadio di sezionamento</a:t>
            </a:r>
            <a:r>
              <a:rPr lang="it-IT" dirty="0"/>
              <a:t>. Nel secondo armadio di sezionamento invece troviamo solo le spine della relativa UDR.</a:t>
            </a:r>
          </a:p>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18</a:t>
            </a:fld>
            <a:endParaRPr lang="it-IT"/>
          </a:p>
        </p:txBody>
      </p:sp>
    </p:spTree>
    <p:extLst>
      <p:ext uri="{BB962C8B-B14F-4D97-AF65-F5344CB8AC3E}">
        <p14:creationId xmlns:p14="http://schemas.microsoft.com/office/powerpoint/2010/main" val="1030207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Quindi per un maggior numero di PL o per un maggior numero di UDR è necessario installare un’altra UDC.</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19</a:t>
            </a:fld>
            <a:endParaRPr lang="it-IT"/>
          </a:p>
        </p:txBody>
      </p:sp>
    </p:spTree>
    <p:extLst>
      <p:ext uri="{BB962C8B-B14F-4D97-AF65-F5344CB8AC3E}">
        <p14:creationId xmlns:p14="http://schemas.microsoft.com/office/powerpoint/2010/main" val="6498366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75577" indent="-275577">
              <a:buFont typeface="Arial" panose="020B0604020202020204" pitchFamily="34" charset="0"/>
              <a:buChar char="•"/>
            </a:pPr>
            <a:r>
              <a:rPr lang="it-IT" sz="1700" dirty="0">
                <a:latin typeface="Helvetica" panose="020B0604020202020204" pitchFamily="34" charset="0"/>
              </a:rPr>
              <a:t>si integra con gli impianti tradizionali di protezione</a:t>
            </a:r>
          </a:p>
          <a:p>
            <a:pPr marL="275577" indent="-275577">
              <a:buFont typeface="Arial" panose="020B0604020202020204" pitchFamily="34" charset="0"/>
              <a:buChar char="•"/>
            </a:pPr>
            <a:r>
              <a:rPr lang="it-IT" sz="1700" dirty="0">
                <a:latin typeface="Helvetica" panose="020B0604020202020204" pitchFamily="34" charset="0"/>
              </a:rPr>
              <a:t>a barriere chiuse, rileva sull'area di attraversamento del PL, la presenza di ingombri pericolosi per il transito ferroviario</a:t>
            </a:r>
          </a:p>
          <a:p>
            <a:pPr marL="275577" indent="-275577">
              <a:buFont typeface="Arial" panose="020B0604020202020204" pitchFamily="34" charset="0"/>
              <a:buChar char="•"/>
            </a:pPr>
            <a:r>
              <a:rPr lang="it-IT" sz="1700" dirty="0">
                <a:latin typeface="Helvetica" panose="020B0604020202020204" pitchFamily="34" charset="0"/>
              </a:rPr>
              <a:t>Lo segnala all’impianto IS in modo che quest’ultimo disponga a rosso il segnale di protezione del PL</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2</a:t>
            </a:fld>
            <a:endParaRPr lang="it-IT" dirty="0"/>
          </a:p>
        </p:txBody>
      </p:sp>
    </p:spTree>
    <p:extLst>
      <p:ext uri="{BB962C8B-B14F-4D97-AF65-F5344CB8AC3E}">
        <p14:creationId xmlns:p14="http://schemas.microsoft.com/office/powerpoint/2010/main" val="343729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viene a mancare la comunicazione tra </a:t>
            </a:r>
            <a:r>
              <a:rPr lang="it-IT" b="1" dirty="0"/>
              <a:t>UDC e UDR anche a PL aperto</a:t>
            </a:r>
            <a:r>
              <a:rPr lang="it-IT" dirty="0"/>
              <a:t> il sistema va in allarme ALL_PAI BASSO dopo 120 secondi</a:t>
            </a:r>
          </a:p>
          <a:p>
            <a:endParaRPr lang="it-IT" dirty="0"/>
          </a:p>
          <a:p>
            <a:r>
              <a:rPr lang="it-IT" b="1" dirty="0"/>
              <a:t>Lo stato dell’area e gli allarmi comunque vengono comunicati all’impianto IS anche se non è implementato il </a:t>
            </a:r>
            <a:r>
              <a:rPr lang="it-IT" b="1" dirty="0" err="1"/>
              <a:t>pccs</a:t>
            </a:r>
            <a:r>
              <a:rPr lang="it-IT" b="1" dirty="0"/>
              <a:t>.</a:t>
            </a:r>
          </a:p>
          <a:p>
            <a:endParaRPr lang="it-IT" b="1" dirty="0"/>
          </a:p>
          <a:p>
            <a:r>
              <a:rPr lang="it-IT" b="1" dirty="0"/>
              <a:t>Il PCCS serve ad avere maggiori informazioni sulle scansioni</a:t>
            </a:r>
          </a:p>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20</a:t>
            </a:fld>
            <a:endParaRPr lang="it-IT"/>
          </a:p>
        </p:txBody>
      </p:sp>
    </p:spTree>
    <p:extLst>
      <p:ext uri="{BB962C8B-B14F-4D97-AF65-F5344CB8AC3E}">
        <p14:creationId xmlns:p14="http://schemas.microsoft.com/office/powerpoint/2010/main" val="14269088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21</a:t>
            </a:fld>
            <a:endParaRPr lang="it-IT"/>
          </a:p>
        </p:txBody>
      </p:sp>
    </p:spTree>
    <p:extLst>
      <p:ext uri="{BB962C8B-B14F-4D97-AF65-F5344CB8AC3E}">
        <p14:creationId xmlns:p14="http://schemas.microsoft.com/office/powerpoint/2010/main" val="253854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22</a:t>
            </a:fld>
            <a:endParaRPr lang="it-IT"/>
          </a:p>
        </p:txBody>
      </p:sp>
    </p:spTree>
    <p:extLst>
      <p:ext uri="{BB962C8B-B14F-4D97-AF65-F5344CB8AC3E}">
        <p14:creationId xmlns:p14="http://schemas.microsoft.com/office/powerpoint/2010/main" val="2162998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23</a:t>
            </a:fld>
            <a:endParaRPr lang="it-IT"/>
          </a:p>
        </p:txBody>
      </p:sp>
    </p:spTree>
    <p:extLst>
      <p:ext uri="{BB962C8B-B14F-4D97-AF65-F5344CB8AC3E}">
        <p14:creationId xmlns:p14="http://schemas.microsoft.com/office/powerpoint/2010/main" val="53748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24</a:t>
            </a:fld>
            <a:endParaRPr lang="it-IT"/>
          </a:p>
        </p:txBody>
      </p:sp>
    </p:spTree>
    <p:extLst>
      <p:ext uri="{BB962C8B-B14F-4D97-AF65-F5344CB8AC3E}">
        <p14:creationId xmlns:p14="http://schemas.microsoft.com/office/powerpoint/2010/main" val="3640364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25</a:t>
            </a:fld>
            <a:endParaRPr lang="it-IT"/>
          </a:p>
        </p:txBody>
      </p:sp>
    </p:spTree>
    <p:extLst>
      <p:ext uri="{BB962C8B-B14F-4D97-AF65-F5344CB8AC3E}">
        <p14:creationId xmlns:p14="http://schemas.microsoft.com/office/powerpoint/2010/main" val="36920934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26</a:t>
            </a:fld>
            <a:endParaRPr lang="it-IT"/>
          </a:p>
        </p:txBody>
      </p:sp>
    </p:spTree>
    <p:extLst>
      <p:ext uri="{BB962C8B-B14F-4D97-AF65-F5344CB8AC3E}">
        <p14:creationId xmlns:p14="http://schemas.microsoft.com/office/powerpoint/2010/main" val="190707360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Specificare che non è vitale per il funzionamento del sistema</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27</a:t>
            </a:fld>
            <a:endParaRPr lang="it-IT"/>
          </a:p>
        </p:txBody>
      </p:sp>
    </p:spTree>
    <p:extLst>
      <p:ext uri="{BB962C8B-B14F-4D97-AF65-F5344CB8AC3E}">
        <p14:creationId xmlns:p14="http://schemas.microsoft.com/office/powerpoint/2010/main" val="3052561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28</a:t>
            </a:fld>
            <a:endParaRPr lang="it-IT"/>
          </a:p>
        </p:txBody>
      </p:sp>
    </p:spTree>
    <p:extLst>
      <p:ext uri="{BB962C8B-B14F-4D97-AF65-F5344CB8AC3E}">
        <p14:creationId xmlns:p14="http://schemas.microsoft.com/office/powerpoint/2010/main" val="12005241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u="none" dirty="0"/>
              <a:t>Il segnale CS_PAI è alto SOLO E SOLTANTO se le scansioni che effettua </a:t>
            </a:r>
            <a:r>
              <a:rPr lang="it-IT" u="none" dirty="0" err="1"/>
              <a:t>l’udr</a:t>
            </a:r>
            <a:r>
              <a:rPr lang="it-IT" u="none" dirty="0"/>
              <a:t> sono andate a buon fine.</a:t>
            </a:r>
          </a:p>
          <a:p>
            <a:endParaRPr lang="it-IT" u="none" dirty="0"/>
          </a:p>
          <a:p>
            <a:pPr algn="just"/>
            <a:r>
              <a:rPr lang="it-IT" b="1" u="sng" dirty="0"/>
              <a:t>Se viene a mancare la comunicazione tra UDC e UDR il sistema andrà in allarme e non darà in </a:t>
            </a:r>
            <a:r>
              <a:rPr lang="it-IT" b="1" u="sng" dirty="0" err="1"/>
              <a:t>consenso.ù</a:t>
            </a:r>
            <a:endParaRPr lang="it-IT" b="1" u="sng" dirty="0"/>
          </a:p>
          <a:p>
            <a:pPr algn="just"/>
            <a:endParaRPr lang="it-IT" b="1" u="sng" dirty="0"/>
          </a:p>
          <a:p>
            <a:pPr algn="just"/>
            <a:r>
              <a:rPr lang="it-IT" b="1" u="none" dirty="0"/>
              <a:t>2oo2 </a:t>
            </a:r>
            <a:r>
              <a:rPr lang="it-IT" b="0" u="none" dirty="0"/>
              <a:t>sono 2 zone isolate galvanicamente che lavorano in parallelo con gli stessi input e devono dare gli stessi output nello stesso tempo.</a:t>
            </a:r>
          </a:p>
          <a:p>
            <a:pPr algn="just"/>
            <a:r>
              <a:rPr lang="it-IT" b="0" u="none" dirty="0"/>
              <a:t>Viene fatto il cross check le 2 isole devono dare lo stesso risultato nello stesso tempo.</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29</a:t>
            </a:fld>
            <a:endParaRPr lang="it-IT"/>
          </a:p>
        </p:txBody>
      </p:sp>
    </p:spTree>
    <p:extLst>
      <p:ext uri="{BB962C8B-B14F-4D97-AF65-F5344CB8AC3E}">
        <p14:creationId xmlns:p14="http://schemas.microsoft.com/office/powerpoint/2010/main" val="3094947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dirty="0"/>
              <a:t>Se rileva un ostacolo l’operatore dovrà aprire il pl aspettare che l’ostacolo rilevato esca dall’area pl oppure CHE SI FA SE TROVA UNA CASSETTIERA O UN OSTACOLO CHE NON ESCE DA SOLO?</a:t>
            </a:r>
          </a:p>
          <a:p>
            <a:endParaRPr lang="it-IT" dirty="0"/>
          </a:p>
        </p:txBody>
      </p:sp>
      <p:sp>
        <p:nvSpPr>
          <p:cNvPr id="4" name="Segnaposto numero diapositiva 3"/>
          <p:cNvSpPr>
            <a:spLocks noGrp="1"/>
          </p:cNvSpPr>
          <p:nvPr>
            <p:ph type="sldNum" sz="quarter" idx="10"/>
          </p:nvPr>
        </p:nvSpPr>
        <p:spPr/>
        <p:txBody>
          <a:bodyPr/>
          <a:lstStyle/>
          <a:p>
            <a:fld id="{9A79A94C-741B-4430-9291-5F5B2B95A572}" type="slidenum">
              <a:rPr lang="it-IT" smtClean="0"/>
              <a:pPr/>
              <a:t>3</a:t>
            </a:fld>
            <a:endParaRPr lang="it-IT"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u="sng" dirty="0"/>
              <a:t>Se manca la connessione tra relè KPL e la scheda INVI non viene comandata nessuna scansione. </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30</a:t>
            </a:fld>
            <a:endParaRPr lang="it-IT"/>
          </a:p>
        </p:txBody>
      </p:sp>
    </p:spTree>
    <p:extLst>
      <p:ext uri="{BB962C8B-B14F-4D97-AF65-F5344CB8AC3E}">
        <p14:creationId xmlns:p14="http://schemas.microsoft.com/office/powerpoint/2010/main" val="27970965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non funziona la IONV il sistema continuerà a funzionare regolarmente</a:t>
            </a:r>
          </a:p>
          <a:p>
            <a:endParaRPr lang="it-IT" dirty="0"/>
          </a:p>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CHE SI FA NEL CASO IN CUI I PL SONO 4?</a:t>
            </a:r>
          </a:p>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31</a:t>
            </a:fld>
            <a:endParaRPr lang="it-IT"/>
          </a:p>
        </p:txBody>
      </p:sp>
    </p:spTree>
    <p:extLst>
      <p:ext uri="{BB962C8B-B14F-4D97-AF65-F5344CB8AC3E}">
        <p14:creationId xmlns:p14="http://schemas.microsoft.com/office/powerpoint/2010/main" val="3517460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non funziona la BCOM (include anche l’antenna) il sistema continua a funzionare lo stesso</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32</a:t>
            </a:fld>
            <a:endParaRPr lang="it-IT"/>
          </a:p>
        </p:txBody>
      </p:sp>
    </p:spTree>
    <p:extLst>
      <p:ext uri="{BB962C8B-B14F-4D97-AF65-F5344CB8AC3E}">
        <p14:creationId xmlns:p14="http://schemas.microsoft.com/office/powerpoint/2010/main" val="1824595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La vb32 va configurata con cavo ethernet in caso di sostituzione. </a:t>
            </a:r>
          </a:p>
          <a:p>
            <a:endParaRPr lang="it-IT" dirty="0"/>
          </a:p>
          <a:p>
            <a:r>
              <a:rPr lang="it-IT" dirty="0"/>
              <a:t>Se la </a:t>
            </a:r>
            <a:r>
              <a:rPr lang="it-IT" dirty="0" err="1"/>
              <a:t>vb</a:t>
            </a:r>
            <a:r>
              <a:rPr lang="it-IT" dirty="0"/>
              <a:t> smette di funzionare il led L1 sarà lampeggiante a 0,5hz e l’uscita ALL_PAI sarà bassa (SITEMA IN ALLARME)</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33</a:t>
            </a:fld>
            <a:endParaRPr lang="it-IT"/>
          </a:p>
        </p:txBody>
      </p:sp>
    </p:spTree>
    <p:extLst>
      <p:ext uri="{BB962C8B-B14F-4D97-AF65-F5344CB8AC3E}">
        <p14:creationId xmlns:p14="http://schemas.microsoft.com/office/powerpoint/2010/main" val="30297396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l’antenna viene disconnessa il sistema continua a funzionare correttamente trattandosi di una sezione non vitale</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34</a:t>
            </a:fld>
            <a:endParaRPr lang="it-IT"/>
          </a:p>
        </p:txBody>
      </p:sp>
    </p:spTree>
    <p:extLst>
      <p:ext uri="{BB962C8B-B14F-4D97-AF65-F5344CB8AC3E}">
        <p14:creationId xmlns:p14="http://schemas.microsoft.com/office/powerpoint/2010/main" val="10959497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35</a:t>
            </a:fld>
            <a:endParaRPr lang="it-IT"/>
          </a:p>
        </p:txBody>
      </p:sp>
    </p:spTree>
    <p:extLst>
      <p:ext uri="{BB962C8B-B14F-4D97-AF65-F5344CB8AC3E}">
        <p14:creationId xmlns:p14="http://schemas.microsoft.com/office/powerpoint/2010/main" val="283578504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Il PC DIAGNOSTICO -&gt; Registra dati </a:t>
            </a:r>
            <a:r>
              <a:rPr lang="it-IT" dirty="0" err="1"/>
              <a:t>chiudure</a:t>
            </a:r>
            <a:endParaRPr lang="it-IT" dirty="0"/>
          </a:p>
          <a:p>
            <a:r>
              <a:rPr lang="it-IT" dirty="0"/>
              <a:t>FOTOGRAFIA / VIDEO / DATI ACQUISIZIONE </a:t>
            </a:r>
          </a:p>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36</a:t>
            </a:fld>
            <a:endParaRPr lang="it-IT"/>
          </a:p>
        </p:txBody>
      </p:sp>
    </p:spTree>
    <p:extLst>
      <p:ext uri="{BB962C8B-B14F-4D97-AF65-F5344CB8AC3E}">
        <p14:creationId xmlns:p14="http://schemas.microsoft.com/office/powerpoint/2010/main" val="21148400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37</a:t>
            </a:fld>
            <a:endParaRPr lang="it-IT"/>
          </a:p>
        </p:txBody>
      </p:sp>
    </p:spTree>
    <p:extLst>
      <p:ext uri="{BB962C8B-B14F-4D97-AF65-F5344CB8AC3E}">
        <p14:creationId xmlns:p14="http://schemas.microsoft.com/office/powerpoint/2010/main" val="23347705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38</a:t>
            </a:fld>
            <a:endParaRPr lang="it-IT"/>
          </a:p>
        </p:txBody>
      </p:sp>
    </p:spTree>
    <p:extLst>
      <p:ext uri="{BB962C8B-B14F-4D97-AF65-F5344CB8AC3E}">
        <p14:creationId xmlns:p14="http://schemas.microsoft.com/office/powerpoint/2010/main" val="3239907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39</a:t>
            </a:fld>
            <a:endParaRPr lang="it-IT"/>
          </a:p>
        </p:txBody>
      </p:sp>
    </p:spTree>
    <p:extLst>
      <p:ext uri="{BB962C8B-B14F-4D97-AF65-F5344CB8AC3E}">
        <p14:creationId xmlns:p14="http://schemas.microsoft.com/office/powerpoint/2010/main" val="939634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4</a:t>
            </a:fld>
            <a:endParaRPr lang="it-IT"/>
          </a:p>
        </p:txBody>
      </p:sp>
    </p:spTree>
    <p:extLst>
      <p:ext uri="{BB962C8B-B14F-4D97-AF65-F5344CB8AC3E}">
        <p14:creationId xmlns:p14="http://schemas.microsoft.com/office/powerpoint/2010/main" val="32588837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40</a:t>
            </a:fld>
            <a:endParaRPr lang="it-IT"/>
          </a:p>
        </p:txBody>
      </p:sp>
    </p:spTree>
    <p:extLst>
      <p:ext uri="{BB962C8B-B14F-4D97-AF65-F5344CB8AC3E}">
        <p14:creationId xmlns:p14="http://schemas.microsoft.com/office/powerpoint/2010/main" val="10105451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41</a:t>
            </a:fld>
            <a:endParaRPr lang="it-IT"/>
          </a:p>
        </p:txBody>
      </p:sp>
    </p:spTree>
    <p:extLst>
      <p:ext uri="{BB962C8B-B14F-4D97-AF65-F5344CB8AC3E}">
        <p14:creationId xmlns:p14="http://schemas.microsoft.com/office/powerpoint/2010/main" val="28367532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42</a:t>
            </a:fld>
            <a:endParaRPr lang="it-IT"/>
          </a:p>
        </p:txBody>
      </p:sp>
    </p:spTree>
    <p:extLst>
      <p:ext uri="{BB962C8B-B14F-4D97-AF65-F5344CB8AC3E}">
        <p14:creationId xmlns:p14="http://schemas.microsoft.com/office/powerpoint/2010/main" val="4408281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a:t>
            </a:r>
            <a:r>
              <a:rPr lang="it-IT" b="1" dirty="0"/>
              <a:t>ogni UDR ho 2 convertitori Rame/Fibra</a:t>
            </a:r>
          </a:p>
          <a:p>
            <a:r>
              <a:rPr lang="it-IT" b="0" dirty="0"/>
              <a:t>Per </a:t>
            </a:r>
            <a:r>
              <a:rPr lang="it-IT" b="1" dirty="0"/>
              <a:t>ogni UTC ho 1 convertitore Rame/Fibra</a:t>
            </a:r>
          </a:p>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43</a:t>
            </a:fld>
            <a:endParaRPr lang="it-IT"/>
          </a:p>
        </p:txBody>
      </p:sp>
    </p:spTree>
    <p:extLst>
      <p:ext uri="{BB962C8B-B14F-4D97-AF65-F5344CB8AC3E}">
        <p14:creationId xmlns:p14="http://schemas.microsoft.com/office/powerpoint/2010/main" val="428403813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44</a:t>
            </a:fld>
            <a:endParaRPr lang="it-IT"/>
          </a:p>
        </p:txBody>
      </p:sp>
    </p:spTree>
    <p:extLst>
      <p:ext uri="{BB962C8B-B14F-4D97-AF65-F5344CB8AC3E}">
        <p14:creationId xmlns:p14="http://schemas.microsoft.com/office/powerpoint/2010/main" val="42639154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45</a:t>
            </a:fld>
            <a:endParaRPr lang="it-IT"/>
          </a:p>
        </p:txBody>
      </p:sp>
    </p:spTree>
    <p:extLst>
      <p:ext uri="{BB962C8B-B14F-4D97-AF65-F5344CB8AC3E}">
        <p14:creationId xmlns:p14="http://schemas.microsoft.com/office/powerpoint/2010/main" val="22463551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a:t>Il modulo I/O legge la tenzione sui vari contatti e la restituisce mediante cado ethernet</a:t>
            </a:r>
          </a:p>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46</a:t>
            </a:fld>
            <a:endParaRPr lang="it-IT"/>
          </a:p>
        </p:txBody>
      </p:sp>
    </p:spTree>
    <p:extLst>
      <p:ext uri="{BB962C8B-B14F-4D97-AF65-F5344CB8AC3E}">
        <p14:creationId xmlns:p14="http://schemas.microsoft.com/office/powerpoint/2010/main" val="345733915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47</a:t>
            </a:fld>
            <a:endParaRPr lang="it-IT"/>
          </a:p>
        </p:txBody>
      </p:sp>
    </p:spTree>
    <p:extLst>
      <p:ext uri="{BB962C8B-B14F-4D97-AF65-F5344CB8AC3E}">
        <p14:creationId xmlns:p14="http://schemas.microsoft.com/office/powerpoint/2010/main" val="1467462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È necessario aggiungere 3 relè per ogni PL in più rispetto al terzo perché la scheda IONV ne prevede soltanto 6.</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48</a:t>
            </a:fld>
            <a:endParaRPr lang="it-IT"/>
          </a:p>
        </p:txBody>
      </p:sp>
    </p:spTree>
    <p:extLst>
      <p:ext uri="{BB962C8B-B14F-4D97-AF65-F5344CB8AC3E}">
        <p14:creationId xmlns:p14="http://schemas.microsoft.com/office/powerpoint/2010/main" val="30711789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49</a:t>
            </a:fld>
            <a:endParaRPr lang="it-IT"/>
          </a:p>
        </p:txBody>
      </p:sp>
    </p:spTree>
    <p:extLst>
      <p:ext uri="{BB962C8B-B14F-4D97-AF65-F5344CB8AC3E}">
        <p14:creationId xmlns:p14="http://schemas.microsoft.com/office/powerpoint/2010/main" val="28951503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5</a:t>
            </a:fld>
            <a:endParaRPr lang="it-IT"/>
          </a:p>
        </p:txBody>
      </p:sp>
    </p:spTree>
    <p:extLst>
      <p:ext uri="{BB962C8B-B14F-4D97-AF65-F5344CB8AC3E}">
        <p14:creationId xmlns:p14="http://schemas.microsoft.com/office/powerpoint/2010/main" val="5166811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50</a:t>
            </a:fld>
            <a:endParaRPr lang="it-IT"/>
          </a:p>
        </p:txBody>
      </p:sp>
    </p:spTree>
    <p:extLst>
      <p:ext uri="{BB962C8B-B14F-4D97-AF65-F5344CB8AC3E}">
        <p14:creationId xmlns:p14="http://schemas.microsoft.com/office/powerpoint/2010/main" val="378570849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Cosa è la zona TE</a:t>
            </a:r>
          </a:p>
          <a:p>
            <a:r>
              <a:rPr lang="it-IT" dirty="0"/>
              <a:t>Cpsa è il plinto? la base in cemento del palo </a:t>
            </a:r>
            <a:r>
              <a:rPr lang="it-IT" dirty="0" err="1"/>
              <a:t>udr</a:t>
            </a:r>
            <a:r>
              <a:rPr lang="it-IT" dirty="0"/>
              <a:t>?</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51</a:t>
            </a:fld>
            <a:endParaRPr lang="it-IT"/>
          </a:p>
        </p:txBody>
      </p:sp>
    </p:spTree>
    <p:extLst>
      <p:ext uri="{BB962C8B-B14F-4D97-AF65-F5344CB8AC3E}">
        <p14:creationId xmlns:p14="http://schemas.microsoft.com/office/powerpoint/2010/main" val="167290765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52</a:t>
            </a:fld>
            <a:endParaRPr lang="it-IT"/>
          </a:p>
        </p:txBody>
      </p:sp>
    </p:spTree>
    <p:extLst>
      <p:ext uri="{BB962C8B-B14F-4D97-AF65-F5344CB8AC3E}">
        <p14:creationId xmlns:p14="http://schemas.microsoft.com/office/powerpoint/2010/main" val="7475985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Se una scheda non funziona avremo una segnalazione della scheda che ha smesso di funzionare</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53</a:t>
            </a:fld>
            <a:endParaRPr lang="it-IT"/>
          </a:p>
        </p:txBody>
      </p:sp>
    </p:spTree>
    <p:extLst>
      <p:ext uri="{BB962C8B-B14F-4D97-AF65-F5344CB8AC3E}">
        <p14:creationId xmlns:p14="http://schemas.microsoft.com/office/powerpoint/2010/main" val="26969049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54</a:t>
            </a:fld>
            <a:endParaRPr lang="it-IT"/>
          </a:p>
        </p:txBody>
      </p:sp>
    </p:spTree>
    <p:extLst>
      <p:ext uri="{BB962C8B-B14F-4D97-AF65-F5344CB8AC3E}">
        <p14:creationId xmlns:p14="http://schemas.microsoft.com/office/powerpoint/2010/main" val="26699755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Sovrapposizione almeno 2 metri</a:t>
            </a:r>
          </a:p>
          <a:p>
            <a:endParaRPr lang="it-IT" dirty="0"/>
          </a:p>
          <a:p>
            <a:r>
              <a:rPr lang="it-IT" dirty="0"/>
              <a:t>Se una delle 2 </a:t>
            </a:r>
            <a:r>
              <a:rPr lang="it-IT" dirty="0" err="1"/>
              <a:t>udr</a:t>
            </a:r>
            <a:r>
              <a:rPr lang="it-IT" dirty="0"/>
              <a:t> rileva un ostacolo l’operatore al PCCS non sa quale UDR ha rilevato l’ostacolo.</a:t>
            </a:r>
          </a:p>
          <a:p>
            <a:r>
              <a:rPr lang="it-IT" dirty="0"/>
              <a:t>Se una </a:t>
            </a:r>
            <a:r>
              <a:rPr lang="it-IT" dirty="0" err="1"/>
              <a:t>udr</a:t>
            </a:r>
            <a:r>
              <a:rPr lang="it-IT" dirty="0"/>
              <a:t> fallisce il test tutto il sistema va in allarme</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55</a:t>
            </a:fld>
            <a:endParaRPr lang="it-IT"/>
          </a:p>
        </p:txBody>
      </p:sp>
    </p:spTree>
    <p:extLst>
      <p:ext uri="{BB962C8B-B14F-4D97-AF65-F5344CB8AC3E}">
        <p14:creationId xmlns:p14="http://schemas.microsoft.com/office/powerpoint/2010/main" val="2486384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56</a:t>
            </a:fld>
            <a:endParaRPr lang="it-IT"/>
          </a:p>
        </p:txBody>
      </p:sp>
    </p:spTree>
    <p:extLst>
      <p:ext uri="{BB962C8B-B14F-4D97-AF65-F5344CB8AC3E}">
        <p14:creationId xmlns:p14="http://schemas.microsoft.com/office/powerpoint/2010/main" val="1621227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57</a:t>
            </a:fld>
            <a:endParaRPr lang="it-IT"/>
          </a:p>
        </p:txBody>
      </p:sp>
    </p:spTree>
    <p:extLst>
      <p:ext uri="{BB962C8B-B14F-4D97-AF65-F5344CB8AC3E}">
        <p14:creationId xmlns:p14="http://schemas.microsoft.com/office/powerpoint/2010/main" val="23332793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58</a:t>
            </a:fld>
            <a:endParaRPr lang="it-IT"/>
          </a:p>
        </p:txBody>
      </p:sp>
    </p:spTree>
    <p:extLst>
      <p:ext uri="{BB962C8B-B14F-4D97-AF65-F5344CB8AC3E}">
        <p14:creationId xmlns:p14="http://schemas.microsoft.com/office/powerpoint/2010/main" val="23056834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59</a:t>
            </a:fld>
            <a:endParaRPr lang="it-IT"/>
          </a:p>
        </p:txBody>
      </p:sp>
    </p:spTree>
    <p:extLst>
      <p:ext uri="{BB962C8B-B14F-4D97-AF65-F5344CB8AC3E}">
        <p14:creationId xmlns:p14="http://schemas.microsoft.com/office/powerpoint/2010/main" val="670004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6</a:t>
            </a:fld>
            <a:endParaRPr lang="it-IT"/>
          </a:p>
        </p:txBody>
      </p:sp>
    </p:spTree>
    <p:extLst>
      <p:ext uri="{BB962C8B-B14F-4D97-AF65-F5344CB8AC3E}">
        <p14:creationId xmlns:p14="http://schemas.microsoft.com/office/powerpoint/2010/main" val="295788593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60</a:t>
            </a:fld>
            <a:endParaRPr lang="it-IT"/>
          </a:p>
        </p:txBody>
      </p:sp>
    </p:spTree>
    <p:extLst>
      <p:ext uri="{BB962C8B-B14F-4D97-AF65-F5344CB8AC3E}">
        <p14:creationId xmlns:p14="http://schemas.microsoft.com/office/powerpoint/2010/main" val="91825637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Le verifiche funzionali sono dei test che vengono effettuati con TCCM collegato alla UDR. </a:t>
            </a:r>
          </a:p>
          <a:p>
            <a:endParaRPr lang="it-IT" dirty="0"/>
          </a:p>
          <a:p>
            <a:r>
              <a:rPr lang="it-IT" dirty="0"/>
              <a:t>Tutti i test devono dare esito positivo per poter definire una UDR funzionante.</a:t>
            </a:r>
          </a:p>
          <a:p>
            <a:endParaRPr lang="it-IT" dirty="0"/>
          </a:p>
          <a:p>
            <a:r>
              <a:rPr lang="it-IT" dirty="0"/>
              <a:t>La </a:t>
            </a:r>
            <a:r>
              <a:rPr lang="it-IT" dirty="0" err="1"/>
              <a:t>udr</a:t>
            </a:r>
            <a:r>
              <a:rPr lang="it-IT" dirty="0"/>
              <a:t> deve essere comandata ad eseguire i test. </a:t>
            </a:r>
            <a:r>
              <a:rPr lang="it-IT" b="1" dirty="0"/>
              <a:t>IN NESSUN CASO LA UDR EFFETTUA I TEST SENZA COMANDO DELLA UDC O DEL TCCM</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61</a:t>
            </a:fld>
            <a:endParaRPr lang="it-IT"/>
          </a:p>
        </p:txBody>
      </p:sp>
    </p:spTree>
    <p:extLst>
      <p:ext uri="{BB962C8B-B14F-4D97-AF65-F5344CB8AC3E}">
        <p14:creationId xmlns:p14="http://schemas.microsoft.com/office/powerpoint/2010/main" val="19949022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r>
              <a:rPr lang="it-IT" dirty="0"/>
              <a:t>Dalle spie e destra è possibile verificare lo stato di connessione delle schede </a:t>
            </a:r>
          </a:p>
          <a:p>
            <a:r>
              <a:rPr lang="it-IT" dirty="0"/>
              <a:t>Nello STATO FUNZIONALE è possibile accertarsi che l’ora acquisita dalla scheda </a:t>
            </a:r>
            <a:r>
              <a:rPr lang="it-IT" dirty="0" err="1"/>
              <a:t>bcomm</a:t>
            </a:r>
            <a:r>
              <a:rPr lang="it-IT" dirty="0"/>
              <a:t> sia corretta.</a:t>
            </a:r>
          </a:p>
        </p:txBody>
      </p:sp>
      <p:sp>
        <p:nvSpPr>
          <p:cNvPr id="4" name="Segnaposto numero diapositiva 3"/>
          <p:cNvSpPr>
            <a:spLocks noGrp="1"/>
          </p:cNvSpPr>
          <p:nvPr>
            <p:ph type="sldNum" sz="quarter" idx="10"/>
          </p:nvPr>
        </p:nvSpPr>
        <p:spPr/>
        <p:txBody>
          <a:bodyPr/>
          <a:lstStyle/>
          <a:p>
            <a:fld id="{9A79A94C-741B-4430-9291-5F5B2B95A572}" type="slidenum">
              <a:rPr lang="it-IT" smtClean="0"/>
              <a:pPr/>
              <a:t>62</a:t>
            </a:fld>
            <a:endParaRPr lang="it-IT"/>
          </a:p>
        </p:txBody>
      </p:sp>
    </p:spTree>
    <p:extLst>
      <p:ext uri="{BB962C8B-B14F-4D97-AF65-F5344CB8AC3E}">
        <p14:creationId xmlns:p14="http://schemas.microsoft.com/office/powerpoint/2010/main" val="58622872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normAutofit/>
          </a:bodyPr>
          <a:lstStyle/>
          <a:p>
            <a:endParaRPr lang="it-IT" dirty="0"/>
          </a:p>
        </p:txBody>
      </p:sp>
      <p:sp>
        <p:nvSpPr>
          <p:cNvPr id="4" name="Segnaposto numero diapositiva 3"/>
          <p:cNvSpPr>
            <a:spLocks noGrp="1"/>
          </p:cNvSpPr>
          <p:nvPr>
            <p:ph type="sldNum" sz="quarter" idx="10"/>
          </p:nvPr>
        </p:nvSpPr>
        <p:spPr/>
        <p:txBody>
          <a:bodyPr/>
          <a:lstStyle/>
          <a:p>
            <a:fld id="{9A79A94C-741B-4430-9291-5F5B2B95A572}" type="slidenum">
              <a:rPr lang="it-IT" smtClean="0"/>
              <a:pPr/>
              <a:t>63</a:t>
            </a:fld>
            <a:endParaRPr lang="it-IT"/>
          </a:p>
        </p:txBody>
      </p:sp>
    </p:spTree>
    <p:extLst>
      <p:ext uri="{BB962C8B-B14F-4D97-AF65-F5344CB8AC3E}">
        <p14:creationId xmlns:p14="http://schemas.microsoft.com/office/powerpoint/2010/main" val="263868913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64</a:t>
            </a:fld>
            <a:endParaRPr lang="it-IT"/>
          </a:p>
        </p:txBody>
      </p:sp>
    </p:spTree>
    <p:extLst>
      <p:ext uri="{BB962C8B-B14F-4D97-AF65-F5344CB8AC3E}">
        <p14:creationId xmlns:p14="http://schemas.microsoft.com/office/powerpoint/2010/main" val="21078078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65</a:t>
            </a:fld>
            <a:endParaRPr lang="it-IT"/>
          </a:p>
        </p:txBody>
      </p:sp>
    </p:spTree>
    <p:extLst>
      <p:ext uri="{BB962C8B-B14F-4D97-AF65-F5344CB8AC3E}">
        <p14:creationId xmlns:p14="http://schemas.microsoft.com/office/powerpoint/2010/main" val="17746930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66</a:t>
            </a:fld>
            <a:endParaRPr lang="it-IT"/>
          </a:p>
        </p:txBody>
      </p:sp>
    </p:spTree>
    <p:extLst>
      <p:ext uri="{BB962C8B-B14F-4D97-AF65-F5344CB8AC3E}">
        <p14:creationId xmlns:p14="http://schemas.microsoft.com/office/powerpoint/2010/main" val="11601878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L’operatore si occupa solo delle manutenzioni di primo livello?</a:t>
            </a:r>
          </a:p>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67</a:t>
            </a:fld>
            <a:endParaRPr lang="it-IT"/>
          </a:p>
        </p:txBody>
      </p:sp>
    </p:spTree>
    <p:extLst>
      <p:ext uri="{BB962C8B-B14F-4D97-AF65-F5344CB8AC3E}">
        <p14:creationId xmlns:p14="http://schemas.microsoft.com/office/powerpoint/2010/main" val="26177709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68</a:t>
            </a:fld>
            <a:endParaRPr lang="it-IT"/>
          </a:p>
        </p:txBody>
      </p:sp>
    </p:spTree>
    <p:extLst>
      <p:ext uri="{BB962C8B-B14F-4D97-AF65-F5344CB8AC3E}">
        <p14:creationId xmlns:p14="http://schemas.microsoft.com/office/powerpoint/2010/main" val="3594336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69</a:t>
            </a:fld>
            <a:endParaRPr lang="it-IT"/>
          </a:p>
        </p:txBody>
      </p:sp>
    </p:spTree>
    <p:extLst>
      <p:ext uri="{BB962C8B-B14F-4D97-AF65-F5344CB8AC3E}">
        <p14:creationId xmlns:p14="http://schemas.microsoft.com/office/powerpoint/2010/main" val="2546625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Simile al sonar utilizzato dalle barche</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7</a:t>
            </a:fld>
            <a:endParaRPr lang="it-IT"/>
          </a:p>
        </p:txBody>
      </p:sp>
    </p:spTree>
    <p:extLst>
      <p:ext uri="{BB962C8B-B14F-4D97-AF65-F5344CB8AC3E}">
        <p14:creationId xmlns:p14="http://schemas.microsoft.com/office/powerpoint/2010/main" val="3404490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70</a:t>
            </a:fld>
            <a:endParaRPr lang="it-IT"/>
          </a:p>
        </p:txBody>
      </p:sp>
    </p:spTree>
    <p:extLst>
      <p:ext uri="{BB962C8B-B14F-4D97-AF65-F5344CB8AC3E}">
        <p14:creationId xmlns:p14="http://schemas.microsoft.com/office/powerpoint/2010/main" val="184209112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71</a:t>
            </a:fld>
            <a:endParaRPr lang="it-IT"/>
          </a:p>
        </p:txBody>
      </p:sp>
    </p:spTree>
    <p:extLst>
      <p:ext uri="{BB962C8B-B14F-4D97-AF65-F5344CB8AC3E}">
        <p14:creationId xmlns:p14="http://schemas.microsoft.com/office/powerpoint/2010/main" val="31265798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72</a:t>
            </a:fld>
            <a:endParaRPr lang="it-IT"/>
          </a:p>
        </p:txBody>
      </p:sp>
    </p:spTree>
    <p:extLst>
      <p:ext uri="{BB962C8B-B14F-4D97-AF65-F5344CB8AC3E}">
        <p14:creationId xmlns:p14="http://schemas.microsoft.com/office/powerpoint/2010/main" val="218626992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73</a:t>
            </a:fld>
            <a:endParaRPr lang="it-IT"/>
          </a:p>
        </p:txBody>
      </p:sp>
    </p:spTree>
    <p:extLst>
      <p:ext uri="{BB962C8B-B14F-4D97-AF65-F5344CB8AC3E}">
        <p14:creationId xmlns:p14="http://schemas.microsoft.com/office/powerpoint/2010/main" val="18123550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74</a:t>
            </a:fld>
            <a:endParaRPr lang="it-IT"/>
          </a:p>
        </p:txBody>
      </p:sp>
    </p:spTree>
    <p:extLst>
      <p:ext uri="{BB962C8B-B14F-4D97-AF65-F5344CB8AC3E}">
        <p14:creationId xmlns:p14="http://schemas.microsoft.com/office/powerpoint/2010/main" val="205525019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Per i Sali spiegare la rotazione dei 90° </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75</a:t>
            </a:fld>
            <a:endParaRPr lang="it-IT"/>
          </a:p>
        </p:txBody>
      </p:sp>
    </p:spTree>
    <p:extLst>
      <p:ext uri="{BB962C8B-B14F-4D97-AF65-F5344CB8AC3E}">
        <p14:creationId xmlns:p14="http://schemas.microsoft.com/office/powerpoint/2010/main" val="166724951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76</a:t>
            </a:fld>
            <a:endParaRPr lang="it-IT"/>
          </a:p>
        </p:txBody>
      </p:sp>
    </p:spTree>
    <p:extLst>
      <p:ext uri="{BB962C8B-B14F-4D97-AF65-F5344CB8AC3E}">
        <p14:creationId xmlns:p14="http://schemas.microsoft.com/office/powerpoint/2010/main" val="91955137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77</a:t>
            </a:fld>
            <a:endParaRPr lang="it-IT"/>
          </a:p>
        </p:txBody>
      </p:sp>
    </p:spTree>
    <p:extLst>
      <p:ext uri="{BB962C8B-B14F-4D97-AF65-F5344CB8AC3E}">
        <p14:creationId xmlns:p14="http://schemas.microsoft.com/office/powerpoint/2010/main" val="13732750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78</a:t>
            </a:fld>
            <a:endParaRPr lang="it-IT"/>
          </a:p>
        </p:txBody>
      </p:sp>
    </p:spTree>
    <p:extLst>
      <p:ext uri="{BB962C8B-B14F-4D97-AF65-F5344CB8AC3E}">
        <p14:creationId xmlns:p14="http://schemas.microsoft.com/office/powerpoint/2010/main" val="335360859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79</a:t>
            </a:fld>
            <a:endParaRPr lang="it-IT"/>
          </a:p>
        </p:txBody>
      </p:sp>
    </p:spTree>
    <p:extLst>
      <p:ext uri="{BB962C8B-B14F-4D97-AF65-F5344CB8AC3E}">
        <p14:creationId xmlns:p14="http://schemas.microsoft.com/office/powerpoint/2010/main" val="2047340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Nel caso in cui non sia stato implementato il PCCS di Stazione ci sarà il CS_PAI BASSO (CONSENSO NEGATO) l’operatore di stazione deve mandare a controllare sul posto un manutentore per rimuovere ingombro. Se l’ostacolo non esce dal pl dopo la riapertura del pl.</a:t>
            </a:r>
          </a:p>
          <a:p>
            <a:endParaRPr lang="it-IT" dirty="0"/>
          </a:p>
          <a:p>
            <a:r>
              <a:rPr lang="it-IT" dirty="0"/>
              <a:t>La UDR tenta la scansione per massimo 90 </a:t>
            </a:r>
            <a:r>
              <a:rPr lang="it-IT" b="1" dirty="0" err="1"/>
              <a:t>timeout</a:t>
            </a:r>
            <a:r>
              <a:rPr lang="it-IT" b="1" dirty="0"/>
              <a:t> configurabile </a:t>
            </a:r>
            <a:r>
              <a:rPr lang="it-IT" dirty="0"/>
              <a:t>secondi se non trova l’area libera.</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8</a:t>
            </a:fld>
            <a:endParaRPr lang="it-IT"/>
          </a:p>
        </p:txBody>
      </p:sp>
    </p:spTree>
    <p:extLst>
      <p:ext uri="{BB962C8B-B14F-4D97-AF65-F5344CB8AC3E}">
        <p14:creationId xmlns:p14="http://schemas.microsoft.com/office/powerpoint/2010/main" val="377102197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80</a:t>
            </a:fld>
            <a:endParaRPr lang="it-IT"/>
          </a:p>
        </p:txBody>
      </p:sp>
    </p:spTree>
    <p:extLst>
      <p:ext uri="{BB962C8B-B14F-4D97-AF65-F5344CB8AC3E}">
        <p14:creationId xmlns:p14="http://schemas.microsoft.com/office/powerpoint/2010/main" val="418468662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81</a:t>
            </a:fld>
            <a:endParaRPr lang="it-IT"/>
          </a:p>
        </p:txBody>
      </p:sp>
    </p:spTree>
    <p:extLst>
      <p:ext uri="{BB962C8B-B14F-4D97-AF65-F5344CB8AC3E}">
        <p14:creationId xmlns:p14="http://schemas.microsoft.com/office/powerpoint/2010/main" val="194387661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82</a:t>
            </a:fld>
            <a:endParaRPr lang="it-IT"/>
          </a:p>
        </p:txBody>
      </p:sp>
    </p:spTree>
    <p:extLst>
      <p:ext uri="{BB962C8B-B14F-4D97-AF65-F5344CB8AC3E}">
        <p14:creationId xmlns:p14="http://schemas.microsoft.com/office/powerpoint/2010/main" val="118476421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Ricordare che il sistema funziona per </a:t>
            </a:r>
            <a:r>
              <a:rPr lang="it-IT" b="1" dirty="0"/>
              <a:t>CONSENSO NEGATO quindi se le spie sono spente il treno non passa.</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83</a:t>
            </a:fld>
            <a:endParaRPr lang="it-IT"/>
          </a:p>
        </p:txBody>
      </p:sp>
    </p:spTree>
    <p:extLst>
      <p:ext uri="{BB962C8B-B14F-4D97-AF65-F5344CB8AC3E}">
        <p14:creationId xmlns:p14="http://schemas.microsoft.com/office/powerpoint/2010/main" val="34277348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Domanda su ricerca guasto:</a:t>
            </a:r>
          </a:p>
          <a:p>
            <a:r>
              <a:rPr lang="it-IT" dirty="0"/>
              <a:t>Come mi accerto che sulla WDOUV il pilotaggio del relè sia effettuato correttamente?</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84</a:t>
            </a:fld>
            <a:endParaRPr lang="it-IT"/>
          </a:p>
        </p:txBody>
      </p:sp>
    </p:spTree>
    <p:extLst>
      <p:ext uri="{BB962C8B-B14F-4D97-AF65-F5344CB8AC3E}">
        <p14:creationId xmlns:p14="http://schemas.microsoft.com/office/powerpoint/2010/main" val="14706095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disconnessione sul canale dati:</a:t>
            </a:r>
            <a:r>
              <a:rPr lang="it-IT" b="1" dirty="0"/>
              <a:t> </a:t>
            </a:r>
          </a:p>
          <a:p>
            <a:pPr marL="165346" indent="-165346">
              <a:buFontTx/>
              <a:buChar char="-"/>
            </a:pPr>
            <a:r>
              <a:rPr lang="it-IT" b="1" dirty="0"/>
              <a:t>120 secondi a barriere aperte default per RFI</a:t>
            </a:r>
          </a:p>
          <a:p>
            <a:pPr marL="165346" indent="-165346">
              <a:buFontTx/>
              <a:buChar char="-"/>
            </a:pPr>
            <a:r>
              <a:rPr lang="it-IT" b="1" dirty="0"/>
              <a:t>Immediata a barriere chiuse</a:t>
            </a:r>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85</a:t>
            </a:fld>
            <a:endParaRPr lang="it-IT"/>
          </a:p>
        </p:txBody>
      </p:sp>
    </p:spTree>
    <p:extLst>
      <p:ext uri="{BB962C8B-B14F-4D97-AF65-F5344CB8AC3E}">
        <p14:creationId xmlns:p14="http://schemas.microsoft.com/office/powerpoint/2010/main" val="1562230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t>Che vuol dire pilotata a 0volt? </a:t>
            </a:r>
          </a:p>
        </p:txBody>
      </p:sp>
      <p:sp>
        <p:nvSpPr>
          <p:cNvPr id="4" name="Segnaposto numero diapositiva 3"/>
          <p:cNvSpPr>
            <a:spLocks noGrp="1"/>
          </p:cNvSpPr>
          <p:nvPr>
            <p:ph type="sldNum" sz="quarter" idx="5"/>
          </p:nvPr>
        </p:nvSpPr>
        <p:spPr/>
        <p:txBody>
          <a:bodyPr/>
          <a:lstStyle/>
          <a:p>
            <a:fld id="{9A79A94C-741B-4430-9291-5F5B2B95A572}" type="slidenum">
              <a:rPr lang="it-IT" smtClean="0"/>
              <a:pPr/>
              <a:t>86</a:t>
            </a:fld>
            <a:endParaRPr lang="it-IT"/>
          </a:p>
        </p:txBody>
      </p:sp>
    </p:spTree>
    <p:extLst>
      <p:ext uri="{BB962C8B-B14F-4D97-AF65-F5344CB8AC3E}">
        <p14:creationId xmlns:p14="http://schemas.microsoft.com/office/powerpoint/2010/main" val="9477222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87</a:t>
            </a:fld>
            <a:endParaRPr lang="it-IT"/>
          </a:p>
        </p:txBody>
      </p:sp>
    </p:spTree>
    <p:extLst>
      <p:ext uri="{BB962C8B-B14F-4D97-AF65-F5344CB8AC3E}">
        <p14:creationId xmlns:p14="http://schemas.microsoft.com/office/powerpoint/2010/main" val="318733497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88</a:t>
            </a:fld>
            <a:endParaRPr lang="it-IT"/>
          </a:p>
        </p:txBody>
      </p:sp>
    </p:spTree>
    <p:extLst>
      <p:ext uri="{BB962C8B-B14F-4D97-AF65-F5344CB8AC3E}">
        <p14:creationId xmlns:p14="http://schemas.microsoft.com/office/powerpoint/2010/main" val="78841962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89</a:t>
            </a:fld>
            <a:endParaRPr lang="it-IT"/>
          </a:p>
        </p:txBody>
      </p:sp>
    </p:spTree>
    <p:extLst>
      <p:ext uri="{BB962C8B-B14F-4D97-AF65-F5344CB8AC3E}">
        <p14:creationId xmlns:p14="http://schemas.microsoft.com/office/powerpoint/2010/main" val="2539888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9A79A94C-741B-4430-9291-5F5B2B95A572}" type="slidenum">
              <a:rPr lang="it-IT" smtClean="0"/>
              <a:pPr/>
              <a:t>9</a:t>
            </a:fld>
            <a:endParaRPr lang="it-IT"/>
          </a:p>
        </p:txBody>
      </p:sp>
    </p:spTree>
    <p:extLst>
      <p:ext uri="{BB962C8B-B14F-4D97-AF65-F5344CB8AC3E}">
        <p14:creationId xmlns:p14="http://schemas.microsoft.com/office/powerpoint/2010/main" val="296038539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90</a:t>
            </a:fld>
            <a:endParaRPr lang="it-IT"/>
          </a:p>
        </p:txBody>
      </p:sp>
    </p:spTree>
    <p:extLst>
      <p:ext uri="{BB962C8B-B14F-4D97-AF65-F5344CB8AC3E}">
        <p14:creationId xmlns:p14="http://schemas.microsoft.com/office/powerpoint/2010/main" val="118851113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91</a:t>
            </a:fld>
            <a:endParaRPr lang="it-IT"/>
          </a:p>
        </p:txBody>
      </p:sp>
    </p:spTree>
    <p:extLst>
      <p:ext uri="{BB962C8B-B14F-4D97-AF65-F5344CB8AC3E}">
        <p14:creationId xmlns:p14="http://schemas.microsoft.com/office/powerpoint/2010/main" val="28417809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fld id="{9A79A94C-741B-4430-9291-5F5B2B95A572}" type="slidenum">
              <a:rPr lang="it-IT" smtClean="0"/>
              <a:pPr/>
              <a:t>92</a:t>
            </a:fld>
            <a:endParaRPr lang="it-IT"/>
          </a:p>
        </p:txBody>
      </p:sp>
    </p:spTree>
    <p:extLst>
      <p:ext uri="{BB962C8B-B14F-4D97-AF65-F5344CB8AC3E}">
        <p14:creationId xmlns:p14="http://schemas.microsoft.com/office/powerpoint/2010/main" val="32942561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1_Layout personalizzato">
    <p:spTree>
      <p:nvGrpSpPr>
        <p:cNvPr id="1" name=""/>
        <p:cNvGrpSpPr/>
        <p:nvPr/>
      </p:nvGrpSpPr>
      <p:grpSpPr>
        <a:xfrm>
          <a:off x="0" y="0"/>
          <a:ext cx="0" cy="0"/>
          <a:chOff x="0" y="0"/>
          <a:chExt cx="0" cy="0"/>
        </a:xfrm>
      </p:grpSpPr>
      <p:pic>
        <p:nvPicPr>
          <p:cNvPr id="4" name="Picture 5"/>
          <p:cNvPicPr>
            <a:picLocks noChangeAspect="1" noChangeArrowheads="1"/>
          </p:cNvPicPr>
          <p:nvPr/>
        </p:nvPicPr>
        <p:blipFill>
          <a:blip r:embed="rId2" cstate="print"/>
          <a:srcRect/>
          <a:stretch>
            <a:fillRect/>
          </a:stretch>
        </p:blipFill>
        <p:spPr bwMode="auto">
          <a:xfrm>
            <a:off x="0" y="0"/>
            <a:ext cx="9144000" cy="2939143"/>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apositiva titol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ctrTitle" hasCustomPrompt="1"/>
          </p:nvPr>
        </p:nvSpPr>
        <p:spPr>
          <a:xfrm>
            <a:off x="1115616" y="1196752"/>
            <a:ext cx="7700814" cy="1015663"/>
          </a:xfrm>
        </p:spPr>
        <p:txBody>
          <a:bodyPr wrap="square" lIns="0" tIns="0" rIns="0" bIns="0" anchor="b" anchorCtr="0">
            <a:spAutoFit/>
          </a:bodyPr>
          <a:lstStyle>
            <a:lvl1pPr algn="r">
              <a:defRPr sz="6600" b="1" spc="-200" baseline="0">
                <a:solidFill>
                  <a:srgbClr val="345266"/>
                </a:solidFill>
                <a:latin typeface="+mj-lt"/>
              </a:defRPr>
            </a:lvl1pPr>
          </a:lstStyle>
          <a:p>
            <a:r>
              <a:rPr lang="it-IT" dirty="0"/>
              <a:t>titolo</a:t>
            </a:r>
          </a:p>
        </p:txBody>
      </p:sp>
      <p:sp>
        <p:nvSpPr>
          <p:cNvPr id="3" name="Sottotitolo 2"/>
          <p:cNvSpPr>
            <a:spLocks noGrp="1"/>
          </p:cNvSpPr>
          <p:nvPr>
            <p:ph type="subTitle" idx="1" hasCustomPrompt="1"/>
          </p:nvPr>
        </p:nvSpPr>
        <p:spPr>
          <a:xfrm>
            <a:off x="2415630" y="2204864"/>
            <a:ext cx="6400800" cy="307777"/>
          </a:xfrm>
        </p:spPr>
        <p:txBody>
          <a:bodyPr lIns="0" tIns="0" rIns="0" bIns="0">
            <a:spAutoFit/>
          </a:bodyPr>
          <a:lstStyle>
            <a:lvl1pPr marL="0" indent="0" algn="r">
              <a:buNone/>
              <a:defRPr sz="2000" b="1" spc="-50" baseline="0">
                <a:solidFill>
                  <a:srgbClr val="CC000D"/>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dirty="0"/>
              <a:t>SOTTOTITOLO</a:t>
            </a:r>
          </a:p>
        </p:txBody>
      </p:sp>
      <p:pic>
        <p:nvPicPr>
          <p:cNvPr id="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927498" y="6578620"/>
            <a:ext cx="1112501" cy="18000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olo e contenuto">
    <p:bg>
      <p:bgPr>
        <a:solidFill>
          <a:schemeClr val="bg1"/>
        </a:solidFill>
        <a:effectLst/>
      </p:bgPr>
    </p:bg>
    <p:spTree>
      <p:nvGrpSpPr>
        <p:cNvPr id="1" name=""/>
        <p:cNvGrpSpPr/>
        <p:nvPr/>
      </p:nvGrpSpPr>
      <p:grpSpPr>
        <a:xfrm>
          <a:off x="0" y="0"/>
          <a:ext cx="0" cy="0"/>
          <a:chOff x="0" y="0"/>
          <a:chExt cx="0" cy="0"/>
        </a:xfrm>
      </p:grpSpPr>
      <p:sp>
        <p:nvSpPr>
          <p:cNvPr id="10" name="Rettangolo 9"/>
          <p:cNvSpPr/>
          <p:nvPr/>
        </p:nvSpPr>
        <p:spPr>
          <a:xfrm>
            <a:off x="0" y="0"/>
            <a:ext cx="9144000" cy="76470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Titolo 1"/>
          <p:cNvSpPr>
            <a:spLocks noGrp="1"/>
          </p:cNvSpPr>
          <p:nvPr>
            <p:ph type="title" hasCustomPrompt="1"/>
          </p:nvPr>
        </p:nvSpPr>
        <p:spPr>
          <a:xfrm>
            <a:off x="395536" y="163301"/>
            <a:ext cx="8229600" cy="492443"/>
          </a:xfrm>
        </p:spPr>
        <p:txBody>
          <a:bodyPr lIns="0" tIns="0" rIns="0" bIns="0" anchor="t" anchorCtr="0">
            <a:spAutoFit/>
          </a:bodyPr>
          <a:lstStyle>
            <a:lvl1pPr algn="l">
              <a:lnSpc>
                <a:spcPct val="100000"/>
              </a:lnSpc>
              <a:defRPr sz="3200" b="1" spc="-100" baseline="0">
                <a:solidFill>
                  <a:srgbClr val="345266"/>
                </a:solidFill>
              </a:defRPr>
            </a:lvl1pPr>
          </a:lstStyle>
          <a:p>
            <a:r>
              <a:rPr lang="it-IT" dirty="0"/>
              <a:t>Titolo diapositiva</a:t>
            </a:r>
          </a:p>
        </p:txBody>
      </p:sp>
      <p:sp>
        <p:nvSpPr>
          <p:cNvPr id="3" name="Segnaposto contenuto 2"/>
          <p:cNvSpPr>
            <a:spLocks noGrp="1"/>
          </p:cNvSpPr>
          <p:nvPr>
            <p:ph idx="1"/>
          </p:nvPr>
        </p:nvSpPr>
        <p:spPr>
          <a:xfrm>
            <a:off x="457200" y="1600200"/>
            <a:ext cx="8229600" cy="1846659"/>
          </a:xfrm>
        </p:spPr>
        <p:txBody>
          <a:bodyPr lIns="0" tIns="0" rIns="0" bIns="0">
            <a:spAutoFit/>
          </a:bodyPr>
          <a:lstStyle>
            <a:lvl1pPr marL="0" indent="0">
              <a:spcBef>
                <a:spcPts val="0"/>
              </a:spcBef>
              <a:spcAft>
                <a:spcPts val="600"/>
              </a:spcAft>
              <a:buNone/>
              <a:defRPr sz="2000">
                <a:solidFill>
                  <a:srgbClr val="345266"/>
                </a:solidFill>
              </a:defRPr>
            </a:lvl1pPr>
            <a:lvl2pPr marL="0" indent="0">
              <a:spcBef>
                <a:spcPts val="0"/>
              </a:spcBef>
              <a:spcAft>
                <a:spcPts val="600"/>
              </a:spcAft>
              <a:buNone/>
              <a:defRPr sz="2000">
                <a:solidFill>
                  <a:srgbClr val="345266"/>
                </a:solidFill>
              </a:defRPr>
            </a:lvl2pPr>
            <a:lvl3pPr marL="0" indent="0">
              <a:spcBef>
                <a:spcPts val="0"/>
              </a:spcBef>
              <a:spcAft>
                <a:spcPts val="600"/>
              </a:spcAft>
              <a:buNone/>
              <a:defRPr sz="2000">
                <a:solidFill>
                  <a:srgbClr val="345266"/>
                </a:solidFill>
              </a:defRPr>
            </a:lvl3pPr>
            <a:lvl4pPr marL="0" indent="0">
              <a:spcBef>
                <a:spcPts val="0"/>
              </a:spcBef>
              <a:spcAft>
                <a:spcPts val="600"/>
              </a:spcAft>
              <a:buNone/>
              <a:defRPr sz="2000">
                <a:solidFill>
                  <a:srgbClr val="345266"/>
                </a:solidFill>
              </a:defRPr>
            </a:lvl4pPr>
            <a:lvl5pPr marL="0" indent="0">
              <a:spcBef>
                <a:spcPts val="0"/>
              </a:spcBef>
              <a:spcAft>
                <a:spcPts val="600"/>
              </a:spcAft>
              <a:buNone/>
              <a:defRPr sz="2000">
                <a:solidFill>
                  <a:srgbClr val="345266"/>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it-IT" dirty="0"/>
          </a:p>
        </p:txBody>
      </p:sp>
      <p:sp>
        <p:nvSpPr>
          <p:cNvPr id="7" name="Rettangolo 6"/>
          <p:cNvSpPr/>
          <p:nvPr/>
        </p:nvSpPr>
        <p:spPr>
          <a:xfrm>
            <a:off x="0" y="193522"/>
            <a:ext cx="251520" cy="432000"/>
          </a:xfrm>
          <a:prstGeom prst="rect">
            <a:avLst/>
          </a:prstGeom>
          <a:solidFill>
            <a:srgbClr val="CC00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8"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927498" y="6578620"/>
            <a:ext cx="1112501" cy="180000"/>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olo e contenuto">
    <p:bg>
      <p:bgPr>
        <a:solidFill>
          <a:schemeClr val="bg1"/>
        </a:solidFill>
        <a:effectLst/>
      </p:bgPr>
    </p:bg>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2" cstate="print"/>
          <a:srcRect/>
          <a:stretch>
            <a:fillRect/>
          </a:stretch>
        </p:blipFill>
        <p:spPr bwMode="auto">
          <a:xfrm>
            <a:off x="0" y="1353953"/>
            <a:ext cx="9144000" cy="2939143"/>
          </a:xfrm>
          <a:prstGeom prst="rect">
            <a:avLst/>
          </a:prstGeom>
          <a:noFill/>
          <a:ln w="9525">
            <a:noFill/>
            <a:miter lim="8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olo e contenuto">
    <p:bg>
      <p:bgPr>
        <a:solidFill>
          <a:schemeClr val="bg1"/>
        </a:solidFill>
        <a:effectLst/>
      </p:bgPr>
    </p:bg>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2" cstate="print"/>
          <a:srcRect/>
          <a:stretch>
            <a:fillRect/>
          </a:stretch>
        </p:blipFill>
        <p:spPr bwMode="auto">
          <a:xfrm>
            <a:off x="0" y="1353953"/>
            <a:ext cx="9144000" cy="2939143"/>
          </a:xfrm>
          <a:prstGeom prst="rect">
            <a:avLst/>
          </a:prstGeom>
          <a:noFill/>
          <a:ln w="9525">
            <a:noFill/>
            <a:miter lim="800000"/>
            <a:headEnd/>
            <a:tailEnd/>
          </a:ln>
        </p:spPr>
      </p:pic>
      <p:pic>
        <p:nvPicPr>
          <p:cNvPr id="3" name="Picture 5"/>
          <p:cNvPicPr>
            <a:picLocks noChangeAspect="1" noChangeArrowheads="1"/>
          </p:cNvPicPr>
          <p:nvPr/>
        </p:nvPicPr>
        <p:blipFill>
          <a:blip r:embed="rId2" cstate="print"/>
          <a:srcRect/>
          <a:stretch>
            <a:fillRect/>
          </a:stretch>
        </p:blipFill>
        <p:spPr bwMode="auto">
          <a:xfrm>
            <a:off x="0" y="692696"/>
            <a:ext cx="9144000" cy="2939143"/>
          </a:xfrm>
          <a:prstGeom prst="rect">
            <a:avLst/>
          </a:prstGeom>
          <a:noFill/>
          <a:ln w="9525">
            <a:noFill/>
            <a:miter lim="800000"/>
            <a:headEnd/>
            <a:tailEnd/>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Layout personalizzato">
    <p:spTree>
      <p:nvGrpSpPr>
        <p:cNvPr id="1" name=""/>
        <p:cNvGrpSpPr/>
        <p:nvPr/>
      </p:nvGrpSpPr>
      <p:grpSpPr>
        <a:xfrm>
          <a:off x="0" y="0"/>
          <a:ext cx="0" cy="0"/>
          <a:chOff x="0" y="0"/>
          <a:chExt cx="0" cy="0"/>
        </a:xfrm>
      </p:grpSpPr>
      <p:pic>
        <p:nvPicPr>
          <p:cNvPr id="4"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927498" y="6578620"/>
            <a:ext cx="1112501" cy="180000"/>
          </a:xfrm>
          <a:prstGeom prst="rect">
            <a:avLst/>
          </a:prstGeom>
          <a:noFill/>
          <a:ln w="9525">
            <a:noFill/>
            <a:miter lim="800000"/>
            <a:headEnd/>
            <a:tailEnd/>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1_Titolo e contenuto">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olo 1"/>
          <p:cNvSpPr>
            <a:spLocks noGrp="1"/>
          </p:cNvSpPr>
          <p:nvPr>
            <p:ph type="title" hasCustomPrompt="1"/>
          </p:nvPr>
        </p:nvSpPr>
        <p:spPr>
          <a:xfrm>
            <a:off x="457200" y="890776"/>
            <a:ext cx="4114800" cy="522000"/>
          </a:xfrm>
        </p:spPr>
        <p:txBody>
          <a:bodyPr wrap="square" lIns="0" tIns="0" rIns="0" bIns="0" anchor="t" anchorCtr="0">
            <a:spAutoFit/>
          </a:bodyPr>
          <a:lstStyle>
            <a:lvl1pPr algn="l">
              <a:lnSpc>
                <a:spcPts val="4000"/>
              </a:lnSpc>
              <a:defRPr sz="4000" b="1" spc="-150" baseline="0">
                <a:solidFill>
                  <a:srgbClr val="345266"/>
                </a:solidFill>
              </a:defRPr>
            </a:lvl1pPr>
          </a:lstStyle>
          <a:p>
            <a:r>
              <a:rPr lang="it-IT" dirty="0"/>
              <a:t>titolo</a:t>
            </a:r>
          </a:p>
        </p:txBody>
      </p:sp>
      <p:sp>
        <p:nvSpPr>
          <p:cNvPr id="3" name="Segnaposto contenuto 2"/>
          <p:cNvSpPr>
            <a:spLocks noGrp="1"/>
          </p:cNvSpPr>
          <p:nvPr>
            <p:ph idx="1"/>
          </p:nvPr>
        </p:nvSpPr>
        <p:spPr>
          <a:xfrm>
            <a:off x="5364000" y="1699200"/>
            <a:ext cx="3456000" cy="1292662"/>
          </a:xfrm>
        </p:spPr>
        <p:txBody>
          <a:bodyPr lIns="0" tIns="0" rIns="0" bIns="0">
            <a:spAutoFit/>
          </a:bodyPr>
          <a:lstStyle>
            <a:lvl1pPr marL="0">
              <a:spcBef>
                <a:spcPts val="0"/>
              </a:spcBef>
              <a:buNone/>
              <a:defRPr sz="1400">
                <a:solidFill>
                  <a:srgbClr val="345266"/>
                </a:solidFill>
              </a:defRPr>
            </a:lvl1pPr>
            <a:lvl2pPr marL="0">
              <a:spcBef>
                <a:spcPts val="0"/>
              </a:spcBef>
              <a:buNone/>
              <a:defRPr sz="1400">
                <a:solidFill>
                  <a:srgbClr val="345266"/>
                </a:solidFill>
              </a:defRPr>
            </a:lvl2pPr>
            <a:lvl3pPr marL="0">
              <a:spcBef>
                <a:spcPts val="0"/>
              </a:spcBef>
              <a:buNone/>
              <a:defRPr sz="1400">
                <a:solidFill>
                  <a:srgbClr val="345266"/>
                </a:solidFill>
              </a:defRPr>
            </a:lvl3pPr>
            <a:lvl4pPr marL="0">
              <a:spcBef>
                <a:spcPts val="0"/>
              </a:spcBef>
              <a:buNone/>
              <a:defRPr sz="1400">
                <a:solidFill>
                  <a:srgbClr val="345266"/>
                </a:solidFill>
              </a:defRPr>
            </a:lvl4pPr>
            <a:lvl5pPr marL="0">
              <a:spcBef>
                <a:spcPts val="0"/>
              </a:spcBef>
              <a:buNone/>
              <a:defRPr sz="1400">
                <a:solidFill>
                  <a:srgbClr val="345266"/>
                </a:solidFill>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it-IT" dirty="0"/>
          </a:p>
        </p:txBody>
      </p:sp>
      <p:pic>
        <p:nvPicPr>
          <p:cNvPr id="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7927498" y="6578620"/>
            <a:ext cx="1112501" cy="180000"/>
          </a:xfrm>
          <a:prstGeom prst="rect">
            <a:avLst/>
          </a:prstGeom>
          <a:noFill/>
          <a:ln w="9525">
            <a:noFill/>
            <a:miter lim="800000"/>
            <a:headEnd/>
            <a:tailEnd/>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457200" y="188640"/>
            <a:ext cx="8229600" cy="522000"/>
          </a:xfrm>
          <a:prstGeom prst="rect">
            <a:avLst/>
          </a:prstGeom>
        </p:spPr>
        <p:txBody>
          <a:bodyPr vert="horz" lIns="0" tIns="0" rIns="0" bIns="0" rtlCol="0" anchor="t" anchorCtr="0">
            <a:spAutoFit/>
          </a:bodyPr>
          <a:lstStyle/>
          <a:p>
            <a:r>
              <a:rPr lang="it-IT" dirty="0"/>
              <a:t>stile del titolo</a:t>
            </a:r>
          </a:p>
        </p:txBody>
      </p:sp>
      <p:sp>
        <p:nvSpPr>
          <p:cNvPr id="3" name="Segnaposto testo 2"/>
          <p:cNvSpPr>
            <a:spLocks noGrp="1"/>
          </p:cNvSpPr>
          <p:nvPr>
            <p:ph type="body" idx="1"/>
          </p:nvPr>
        </p:nvSpPr>
        <p:spPr>
          <a:xfrm>
            <a:off x="457200" y="1600200"/>
            <a:ext cx="8229600" cy="2154436"/>
          </a:xfrm>
          <a:prstGeom prst="rect">
            <a:avLst/>
          </a:prstGeom>
        </p:spPr>
        <p:txBody>
          <a:bodyPr wrap="square" lIns="0" tIns="0" rIns="0" bIns="0">
            <a:spAutoFit/>
          </a:bodyPr>
          <a:lstStyle/>
          <a:p>
            <a:pPr marL="457200" marR="0" lvl="0" indent="-457200" algn="l" defTabSz="914400" rtl="0" eaLnBrk="1" fontAlgn="auto" latinLnBrk="0" hangingPunct="1">
              <a:lnSpc>
                <a:spcPct val="100000"/>
              </a:lnSpc>
              <a:spcBef>
                <a:spcPts val="0"/>
              </a:spcBef>
              <a:spcAft>
                <a:spcPts val="1200"/>
              </a:spcAft>
              <a:buClrTx/>
              <a:buSzTx/>
              <a:buFont typeface="Arial" pitchFamily="34" charset="0"/>
              <a:buNone/>
              <a:tabLst/>
              <a:defRPr/>
            </a:pPr>
            <a:r>
              <a:rPr lang="it-IT"/>
              <a:t>Fare clic per modificare stili del testo dello schema</a:t>
            </a:r>
          </a:p>
          <a:p>
            <a:pPr marL="457200" marR="0" lvl="0" indent="-457200" algn="l" defTabSz="914400" rtl="0" eaLnBrk="1" fontAlgn="auto" latinLnBrk="0" hangingPunct="1">
              <a:lnSpc>
                <a:spcPct val="100000"/>
              </a:lnSpc>
              <a:spcBef>
                <a:spcPts val="0"/>
              </a:spcBef>
              <a:spcAft>
                <a:spcPts val="1200"/>
              </a:spcAft>
              <a:buClrTx/>
              <a:buSzTx/>
              <a:buFont typeface="Arial" pitchFamily="34" charset="0"/>
              <a:buNone/>
              <a:tabLst/>
              <a:defRPr/>
            </a:pPr>
            <a:r>
              <a:rPr lang="it-IT"/>
              <a:t>Secondo livello</a:t>
            </a:r>
          </a:p>
          <a:p>
            <a:pPr marL="457200" marR="0" lvl="0" indent="-457200" algn="l" defTabSz="914400" rtl="0" eaLnBrk="1" fontAlgn="auto" latinLnBrk="0" hangingPunct="1">
              <a:lnSpc>
                <a:spcPct val="100000"/>
              </a:lnSpc>
              <a:spcBef>
                <a:spcPts val="0"/>
              </a:spcBef>
              <a:spcAft>
                <a:spcPts val="1200"/>
              </a:spcAft>
              <a:buClrTx/>
              <a:buSzTx/>
              <a:buFont typeface="Arial" pitchFamily="34" charset="0"/>
              <a:buNone/>
              <a:tabLst/>
              <a:defRPr/>
            </a:pPr>
            <a:r>
              <a:rPr lang="it-IT"/>
              <a:t>Terzo livello</a:t>
            </a:r>
          </a:p>
          <a:p>
            <a:pPr marL="457200" marR="0" lvl="0" indent="-457200" algn="l" defTabSz="914400" rtl="0" eaLnBrk="1" fontAlgn="auto" latinLnBrk="0" hangingPunct="1">
              <a:lnSpc>
                <a:spcPct val="100000"/>
              </a:lnSpc>
              <a:spcBef>
                <a:spcPts val="0"/>
              </a:spcBef>
              <a:spcAft>
                <a:spcPts val="1200"/>
              </a:spcAft>
              <a:buClrTx/>
              <a:buSzTx/>
              <a:buFont typeface="Arial" pitchFamily="34" charset="0"/>
              <a:buNone/>
              <a:tabLst/>
              <a:defRPr/>
            </a:pPr>
            <a:r>
              <a:rPr lang="it-IT"/>
              <a:t>Quarto livello</a:t>
            </a:r>
          </a:p>
          <a:p>
            <a:pPr marL="457200" marR="0" lvl="0" indent="-457200" algn="l" defTabSz="914400" rtl="0" eaLnBrk="1" fontAlgn="auto" latinLnBrk="0" hangingPunct="1">
              <a:lnSpc>
                <a:spcPct val="100000"/>
              </a:lnSpc>
              <a:spcBef>
                <a:spcPts val="0"/>
              </a:spcBef>
              <a:spcAft>
                <a:spcPts val="1200"/>
              </a:spcAft>
              <a:buClrTx/>
              <a:buSzTx/>
              <a:buFont typeface="Arial" pitchFamily="34" charset="0"/>
              <a:buNone/>
              <a:tabLst/>
              <a:defRPr/>
            </a:pPr>
            <a:r>
              <a:rPr lang="it-IT"/>
              <a:t>Quinto livello</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ts val="4000"/>
        </a:lnSpc>
        <a:spcBef>
          <a:spcPct val="0"/>
        </a:spcBef>
        <a:buNone/>
        <a:defRPr sz="4000" b="1" kern="1200" spc="-100" baseline="0">
          <a:solidFill>
            <a:srgbClr val="345266"/>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0" lang="it-IT" sz="2000" b="0" i="0" u="none" strike="noStrike" kern="1200" cap="none" spc="0" normalizeH="0" baseline="0" noProof="0" dirty="0" err="1" smtClean="0">
          <a:ln>
            <a:noFill/>
          </a:ln>
          <a:solidFill>
            <a:srgbClr val="345266"/>
          </a:solidFill>
          <a:effectLst/>
          <a:uLnTx/>
          <a:uFillTx/>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6.jpeg"/><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41.jpe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48.jpe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jpeg"/></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75.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1115616" y="181090"/>
            <a:ext cx="7700814" cy="2031325"/>
          </a:xfrm>
        </p:spPr>
        <p:txBody>
          <a:bodyPr/>
          <a:lstStyle/>
          <a:p>
            <a:pPr algn="ctr">
              <a:lnSpc>
                <a:spcPct val="100000"/>
              </a:lnSpc>
            </a:pPr>
            <a:r>
              <a:rPr lang="it-IT" dirty="0"/>
              <a:t>Corso di Manutenzione I Livello PAI-PL 2022</a:t>
            </a:r>
          </a:p>
        </p:txBody>
      </p:sp>
      <p:sp>
        <p:nvSpPr>
          <p:cNvPr id="3" name="Sottotitolo 2"/>
          <p:cNvSpPr>
            <a:spLocks noGrp="1"/>
          </p:cNvSpPr>
          <p:nvPr>
            <p:ph type="subTitle" idx="1"/>
          </p:nvPr>
        </p:nvSpPr>
        <p:spPr>
          <a:xfrm>
            <a:off x="1331640" y="2204864"/>
            <a:ext cx="7484790" cy="615553"/>
          </a:xfrm>
        </p:spPr>
        <p:txBody>
          <a:bodyPr/>
          <a:lstStyle/>
          <a:p>
            <a:r>
              <a:rPr lang="it-IT" dirty="0"/>
              <a:t>PAI-PL V5: Architettura, Principi di funzionamento, Modalità di Utilizzo, Manutenzione di 1° Livello </a:t>
            </a:r>
          </a:p>
        </p:txBody>
      </p:sp>
      <p:sp>
        <p:nvSpPr>
          <p:cNvPr id="4" name="Segnaposto contenuto 2">
            <a:extLst>
              <a:ext uri="{FF2B5EF4-FFF2-40B4-BE49-F238E27FC236}">
                <a16:creationId xmlns:a16="http://schemas.microsoft.com/office/drawing/2014/main" id="{FF76410A-30AF-379C-DD7A-B1F83135AB29}"/>
              </a:ext>
            </a:extLst>
          </p:cNvPr>
          <p:cNvSpPr txBox="1">
            <a:spLocks/>
          </p:cNvSpPr>
          <p:nvPr/>
        </p:nvSpPr>
        <p:spPr>
          <a:xfrm>
            <a:off x="5724128" y="3356992"/>
            <a:ext cx="3092302" cy="2885405"/>
          </a:xfrm>
          <a:prstGeom prst="rect">
            <a:avLst/>
          </a:prstGeom>
        </p:spPr>
        <p:txBody>
          <a:bodyPr wrap="square" lIns="0" tIns="0" rIns="0" bIns="0">
            <a:spAutoFit/>
          </a:bodyPr>
          <a:lstStyle>
            <a:lvl1pPr marL="0" indent="0" algn="r" defTabSz="914400" rtl="0" eaLnBrk="1" latinLnBrk="0" hangingPunct="1">
              <a:spcBef>
                <a:spcPct val="20000"/>
              </a:spcBef>
              <a:buFont typeface="Arial" pitchFamily="34" charset="0"/>
              <a:buNone/>
              <a:defRPr kumimoji="0" lang="it-IT" sz="2000" b="1" i="0" u="none" strike="noStrike" kern="1200" cap="none" spc="-50" normalizeH="0" baseline="0" noProof="0">
                <a:ln>
                  <a:noFill/>
                </a:ln>
                <a:solidFill>
                  <a:srgbClr val="CC000D"/>
                </a:solidFill>
                <a:effectLst/>
                <a:uLnTx/>
                <a:uFillTx/>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spcBef>
                <a:spcPts val="0"/>
              </a:spcBef>
              <a:spcAft>
                <a:spcPts val="866"/>
              </a:spcAft>
            </a:pPr>
            <a:r>
              <a:rPr lang="en-US" sz="1200" b="0" spc="0" dirty="0">
                <a:solidFill>
                  <a:srgbClr val="345266"/>
                </a:solidFill>
              </a:rPr>
              <a:t>For more information please visit our website</a:t>
            </a:r>
          </a:p>
          <a:p>
            <a:pPr>
              <a:spcBef>
                <a:spcPts val="0"/>
              </a:spcBef>
              <a:spcAft>
                <a:spcPts val="866"/>
              </a:spcAft>
            </a:pPr>
            <a:r>
              <a:rPr lang="en-US" sz="1200" b="0" spc="0" dirty="0"/>
              <a:t>www.mermecgroup.com</a:t>
            </a:r>
          </a:p>
          <a:p>
            <a:pPr>
              <a:spcBef>
                <a:spcPts val="0"/>
              </a:spcBef>
              <a:spcAft>
                <a:spcPts val="866"/>
              </a:spcAft>
            </a:pPr>
            <a:endParaRPr lang="en-US" sz="1200" b="0" spc="0" dirty="0">
              <a:solidFill>
                <a:srgbClr val="345266"/>
              </a:solidFill>
            </a:endParaRPr>
          </a:p>
          <a:p>
            <a:pPr>
              <a:spcBef>
                <a:spcPts val="0"/>
              </a:spcBef>
              <a:spcAft>
                <a:spcPts val="866"/>
              </a:spcAft>
            </a:pPr>
            <a:r>
              <a:rPr lang="en-US" sz="1200" spc="0" dirty="0">
                <a:solidFill>
                  <a:srgbClr val="345266"/>
                </a:solidFill>
              </a:rPr>
              <a:t>Headquarter - ITALY</a:t>
            </a:r>
          </a:p>
          <a:p>
            <a:pPr>
              <a:spcBef>
                <a:spcPts val="0"/>
              </a:spcBef>
              <a:spcAft>
                <a:spcPts val="866"/>
              </a:spcAft>
            </a:pPr>
            <a:r>
              <a:rPr lang="en-US" sz="1200" b="0" spc="0" dirty="0">
                <a:solidFill>
                  <a:srgbClr val="345266"/>
                </a:solidFill>
              </a:rPr>
              <a:t>via </a:t>
            </a:r>
            <a:r>
              <a:rPr lang="en-US" sz="1200" b="0" spc="0" dirty="0" err="1">
                <a:solidFill>
                  <a:srgbClr val="345266"/>
                </a:solidFill>
              </a:rPr>
              <a:t>Oberdan</a:t>
            </a:r>
            <a:r>
              <a:rPr lang="en-US" sz="1200" b="0" spc="0" dirty="0">
                <a:solidFill>
                  <a:srgbClr val="345266"/>
                </a:solidFill>
              </a:rPr>
              <a:t>, 70</a:t>
            </a:r>
          </a:p>
          <a:p>
            <a:pPr>
              <a:spcBef>
                <a:spcPts val="0"/>
              </a:spcBef>
              <a:spcAft>
                <a:spcPts val="866"/>
              </a:spcAft>
            </a:pPr>
            <a:r>
              <a:rPr lang="en-US" sz="1200" b="0" spc="0" dirty="0">
                <a:solidFill>
                  <a:srgbClr val="345266"/>
                </a:solidFill>
              </a:rPr>
              <a:t>70043 </a:t>
            </a:r>
            <a:r>
              <a:rPr lang="en-US" sz="1200" b="0" spc="0" dirty="0" err="1">
                <a:solidFill>
                  <a:srgbClr val="345266"/>
                </a:solidFill>
              </a:rPr>
              <a:t>Monopoli</a:t>
            </a:r>
            <a:r>
              <a:rPr lang="en-US" sz="1200" b="0" spc="0" dirty="0">
                <a:solidFill>
                  <a:srgbClr val="345266"/>
                </a:solidFill>
              </a:rPr>
              <a:t> (BA)</a:t>
            </a:r>
          </a:p>
          <a:p>
            <a:pPr>
              <a:spcBef>
                <a:spcPts val="0"/>
              </a:spcBef>
              <a:spcAft>
                <a:spcPts val="866"/>
              </a:spcAft>
            </a:pPr>
            <a:endParaRPr lang="en-US" sz="1200" b="0" spc="0" dirty="0">
              <a:solidFill>
                <a:srgbClr val="345266"/>
              </a:solidFill>
            </a:endParaRPr>
          </a:p>
          <a:p>
            <a:pPr>
              <a:spcBef>
                <a:spcPts val="0"/>
              </a:spcBef>
              <a:spcAft>
                <a:spcPts val="866"/>
              </a:spcAft>
            </a:pPr>
            <a:r>
              <a:rPr lang="en-US" sz="1200" spc="0" dirty="0">
                <a:solidFill>
                  <a:srgbClr val="345266"/>
                </a:solidFill>
              </a:rPr>
              <a:t>Phone: </a:t>
            </a:r>
            <a:r>
              <a:rPr lang="en-US" sz="1200" b="0" spc="0" dirty="0">
                <a:solidFill>
                  <a:srgbClr val="345266"/>
                </a:solidFill>
              </a:rPr>
              <a:t>+39 080 9171</a:t>
            </a:r>
          </a:p>
          <a:p>
            <a:pPr>
              <a:spcBef>
                <a:spcPts val="0"/>
              </a:spcBef>
              <a:spcAft>
                <a:spcPts val="866"/>
              </a:spcAft>
            </a:pPr>
            <a:r>
              <a:rPr lang="en-US" sz="1200" spc="0" dirty="0">
                <a:solidFill>
                  <a:srgbClr val="345266"/>
                </a:solidFill>
              </a:rPr>
              <a:t>Fax: </a:t>
            </a:r>
            <a:r>
              <a:rPr lang="en-US" sz="1200" b="0" spc="0" dirty="0">
                <a:solidFill>
                  <a:srgbClr val="345266"/>
                </a:solidFill>
              </a:rPr>
              <a:t>+39 080 9171 112</a:t>
            </a:r>
          </a:p>
          <a:p>
            <a:pPr>
              <a:spcBef>
                <a:spcPts val="0"/>
              </a:spcBef>
              <a:spcAft>
                <a:spcPts val="866"/>
              </a:spcAft>
            </a:pPr>
            <a:r>
              <a:rPr lang="en-US" sz="1200" spc="0" dirty="0">
                <a:solidFill>
                  <a:srgbClr val="345266"/>
                </a:solidFill>
              </a:rPr>
              <a:t>E-mail: </a:t>
            </a:r>
            <a:r>
              <a:rPr lang="en-US" sz="1200" b="0" spc="0" dirty="0">
                <a:solidFill>
                  <a:srgbClr val="345266"/>
                </a:solidFill>
              </a:rPr>
              <a:t>mermec@mermecgroup.com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olo 1"/>
          <p:cNvSpPr txBox="1">
            <a:spLocks/>
          </p:cNvSpPr>
          <p:nvPr/>
        </p:nvSpPr>
        <p:spPr>
          <a:xfrm>
            <a:off x="395536" y="163301"/>
            <a:ext cx="8229600" cy="492443"/>
          </a:xfrm>
          <a:prstGeom prst="rect">
            <a:avLst/>
          </a:prstGeom>
        </p:spPr>
        <p:txBody>
          <a:bodyPr vert="horz" lIns="0" tIns="0" rIns="0" bIns="0" rtlCol="0" anchor="t" anchorCtr="0">
            <a:spAutoFit/>
          </a:bodyPr>
          <a:lstStyle/>
          <a:p>
            <a:pPr lvl="0">
              <a:spcBef>
                <a:spcPct val="0"/>
              </a:spcBef>
              <a:defRPr/>
            </a:pPr>
            <a:r>
              <a:rPr lang="it-IT" sz="3200" b="1" spc="-100" dirty="0">
                <a:solidFill>
                  <a:srgbClr val="FF0000"/>
                </a:solidFill>
                <a:latin typeface="+mj-lt"/>
                <a:ea typeface="+mj-ea"/>
                <a:cs typeface="+mj-cs"/>
              </a:rPr>
              <a:t>Sistema Rilevamento Ostacoli: PAI-PL-</a:t>
            </a:r>
            <a:r>
              <a:rPr lang="it-IT" sz="3200" b="1" spc="-100" dirty="0">
                <a:solidFill>
                  <a:srgbClr val="FF0000"/>
                </a:solidFill>
              </a:rPr>
              <a:t> Architettura</a:t>
            </a:r>
            <a:endParaRPr lang="it-IT" sz="3200" b="1" spc="-100" dirty="0">
              <a:solidFill>
                <a:srgbClr val="FF0000"/>
              </a:solidFill>
              <a:latin typeface="+mj-lt"/>
              <a:ea typeface="+mj-ea"/>
              <a:cs typeface="+mj-cs"/>
            </a:endParaRPr>
          </a:p>
        </p:txBody>
      </p:sp>
      <p:sp>
        <p:nvSpPr>
          <p:cNvPr id="10" name="Rettangolo 9"/>
          <p:cNvSpPr/>
          <p:nvPr/>
        </p:nvSpPr>
        <p:spPr>
          <a:xfrm>
            <a:off x="395536" y="620688"/>
            <a:ext cx="8496944" cy="1738938"/>
          </a:xfrm>
          <a:prstGeom prst="rect">
            <a:avLst/>
          </a:prstGeom>
        </p:spPr>
        <p:txBody>
          <a:bodyPr wrap="square">
            <a:spAutoFit/>
          </a:bodyPr>
          <a:lstStyle/>
          <a:p>
            <a:pPr algn="just">
              <a:buFont typeface="Arial" pitchFamily="34" charset="0"/>
              <a:buChar char="•"/>
            </a:pPr>
            <a:endParaRPr lang="it-IT" sz="900" dirty="0"/>
          </a:p>
          <a:p>
            <a:pPr algn="just"/>
            <a:r>
              <a:rPr lang="it-IT" dirty="0">
                <a:solidFill>
                  <a:srgbClr val="345266"/>
                </a:solidFill>
              </a:rPr>
              <a:t>Il Sistema di Rilevamento Ostacoli in configurazione </a:t>
            </a:r>
            <a:r>
              <a:rPr lang="it-IT" b="1" dirty="0">
                <a:solidFill>
                  <a:srgbClr val="345266"/>
                </a:solidFill>
              </a:rPr>
              <a:t>PAI-PL</a:t>
            </a:r>
            <a:r>
              <a:rPr lang="it-IT" dirty="0">
                <a:solidFill>
                  <a:srgbClr val="345266"/>
                </a:solidFill>
              </a:rPr>
              <a:t>:</a:t>
            </a:r>
          </a:p>
          <a:p>
            <a:pPr marL="105750" indent="-180000">
              <a:spcAft>
                <a:spcPts val="300"/>
              </a:spcAft>
              <a:buFont typeface="Arial" panose="020B0604020202020204" pitchFamily="34" charset="0"/>
              <a:buChar char="•"/>
            </a:pPr>
            <a:r>
              <a:rPr lang="it-IT" sz="1400" dirty="0">
                <a:solidFill>
                  <a:srgbClr val="345266"/>
                </a:solidFill>
              </a:rPr>
              <a:t>è in grado di gestire contemporaneamente, in maniera indipendente, </a:t>
            </a:r>
            <a:r>
              <a:rPr lang="it-IT" sz="1400" b="1" dirty="0">
                <a:solidFill>
                  <a:srgbClr val="345266"/>
                </a:solidFill>
              </a:rPr>
              <a:t>fino a quattro PL;</a:t>
            </a:r>
          </a:p>
          <a:p>
            <a:pPr marL="105750" indent="-180000">
              <a:spcAft>
                <a:spcPts val="300"/>
              </a:spcAft>
              <a:buFont typeface="Arial" panose="020B0604020202020204" pitchFamily="34" charset="0"/>
              <a:buChar char="•"/>
            </a:pPr>
            <a:r>
              <a:rPr lang="it-IT" sz="1400" dirty="0">
                <a:solidFill>
                  <a:srgbClr val="345266"/>
                </a:solidFill>
              </a:rPr>
              <a:t>per ogni PL </a:t>
            </a:r>
            <a:r>
              <a:rPr lang="it-IT" sz="1400" b="1" dirty="0">
                <a:solidFill>
                  <a:srgbClr val="345266"/>
                </a:solidFill>
              </a:rPr>
              <a:t>riceve in Input lo stato di chiusura barriere;</a:t>
            </a:r>
          </a:p>
          <a:p>
            <a:pPr marL="105750" indent="-180000">
              <a:spcAft>
                <a:spcPts val="300"/>
              </a:spcAft>
              <a:buFont typeface="Arial" panose="020B0604020202020204" pitchFamily="34" charset="0"/>
              <a:buChar char="•"/>
            </a:pPr>
            <a:r>
              <a:rPr lang="it-IT" sz="1400" dirty="0">
                <a:solidFill>
                  <a:srgbClr val="345266"/>
                </a:solidFill>
              </a:rPr>
              <a:t>per ogni PL </a:t>
            </a:r>
            <a:r>
              <a:rPr lang="it-IT" sz="1400" b="1" dirty="0">
                <a:solidFill>
                  <a:srgbClr val="345266"/>
                </a:solidFill>
              </a:rPr>
              <a:t>gestisce due Uscite Vitali verso il segnalamento </a:t>
            </a:r>
            <a:r>
              <a:rPr lang="it-IT" sz="1400" dirty="0">
                <a:solidFill>
                  <a:srgbClr val="345266"/>
                </a:solidFill>
              </a:rPr>
              <a:t>(Impianto IS):</a:t>
            </a:r>
          </a:p>
          <a:p>
            <a:pPr marL="562950" lvl="1" indent="-180000">
              <a:spcAft>
                <a:spcPts val="300"/>
              </a:spcAft>
              <a:buFont typeface="Arial" panose="020B0604020202020204" pitchFamily="34" charset="0"/>
              <a:buChar char="•"/>
            </a:pPr>
            <a:r>
              <a:rPr lang="it-IT" sz="1400" b="1" dirty="0">
                <a:solidFill>
                  <a:srgbClr val="345266"/>
                </a:solidFill>
              </a:rPr>
              <a:t>Accertamento di Libertà all’Attraversamento;</a:t>
            </a:r>
          </a:p>
          <a:p>
            <a:pPr marL="562950" lvl="1" indent="-180000">
              <a:spcAft>
                <a:spcPts val="300"/>
              </a:spcAft>
              <a:buFont typeface="Arial" panose="020B0604020202020204" pitchFamily="34" charset="0"/>
              <a:buChar char="•"/>
            </a:pPr>
            <a:r>
              <a:rPr lang="it-IT" sz="1400" b="1" dirty="0">
                <a:solidFill>
                  <a:srgbClr val="345266"/>
                </a:solidFill>
              </a:rPr>
              <a:t>Allarme Diagnostico.</a:t>
            </a:r>
          </a:p>
        </p:txBody>
      </p:sp>
      <p:pic>
        <p:nvPicPr>
          <p:cNvPr id="44034" name="Picture 2"/>
          <p:cNvPicPr>
            <a:picLocks noChangeAspect="1" noChangeArrowheads="1"/>
          </p:cNvPicPr>
          <p:nvPr/>
        </p:nvPicPr>
        <p:blipFill>
          <a:blip r:embed="rId3" cstate="print"/>
          <a:srcRect/>
          <a:stretch>
            <a:fillRect/>
          </a:stretch>
        </p:blipFill>
        <p:spPr bwMode="auto">
          <a:xfrm>
            <a:off x="1547664" y="2584799"/>
            <a:ext cx="5980748" cy="427320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a:xfrm>
            <a:off x="395536" y="163301"/>
            <a:ext cx="8229600" cy="984885"/>
          </a:xfrm>
          <a:prstGeom prst="rect">
            <a:avLst/>
          </a:prstGeom>
        </p:spPr>
        <p:txBody>
          <a:bodyPr vert="horz" wrap="square" lIns="0" tIns="0" rIns="0" bIns="0" rtlCol="0" anchor="t" anchorCtr="0">
            <a:spAutoFit/>
          </a:bodyPr>
          <a:lstStyle/>
          <a:p>
            <a:pPr lvl="0">
              <a:spcBef>
                <a:spcPct val="0"/>
              </a:spcBef>
              <a:defRPr/>
            </a:pPr>
            <a:r>
              <a:rPr lang="it-IT" sz="3200" b="1" spc="-100" dirty="0">
                <a:solidFill>
                  <a:srgbClr val="FF0000"/>
                </a:solidFill>
                <a:latin typeface="+mj-lt"/>
                <a:ea typeface="+mj-ea"/>
                <a:cs typeface="+mj-cs"/>
              </a:rPr>
              <a:t>Sistema Rilevamento Ostacoli: PAI-PL-</a:t>
            </a:r>
            <a:r>
              <a:rPr lang="it-IT" sz="3200" b="1" spc="-100" dirty="0">
                <a:solidFill>
                  <a:srgbClr val="FF0000"/>
                </a:solidFill>
              </a:rPr>
              <a:t> Architettura</a:t>
            </a:r>
            <a:endParaRPr lang="it-IT" sz="3200" b="1" spc="-100" dirty="0">
              <a:solidFill>
                <a:srgbClr val="FF0000"/>
              </a:solidFill>
              <a:latin typeface="+mj-lt"/>
              <a:ea typeface="+mj-ea"/>
              <a:cs typeface="+mj-cs"/>
            </a:endParaRPr>
          </a:p>
          <a:p>
            <a:pPr lvl="0">
              <a:spcBef>
                <a:spcPct val="0"/>
              </a:spcBef>
              <a:defRPr/>
            </a:pPr>
            <a:endParaRPr lang="it-IT" sz="3200" b="1" spc="-100" dirty="0">
              <a:solidFill>
                <a:srgbClr val="FF0000"/>
              </a:solidFill>
              <a:latin typeface="+mj-lt"/>
              <a:ea typeface="+mj-ea"/>
              <a:cs typeface="+mj-cs"/>
            </a:endParaRPr>
          </a:p>
        </p:txBody>
      </p:sp>
      <p:sp>
        <p:nvSpPr>
          <p:cNvPr id="5" name="CasellaDiTesto 4"/>
          <p:cNvSpPr txBox="1"/>
          <p:nvPr/>
        </p:nvSpPr>
        <p:spPr>
          <a:xfrm>
            <a:off x="323528" y="764704"/>
            <a:ext cx="8352928" cy="2900794"/>
          </a:xfrm>
          <a:prstGeom prst="rect">
            <a:avLst/>
          </a:prstGeom>
          <a:noFill/>
        </p:spPr>
        <p:txBody>
          <a:bodyPr wrap="square" rtlCol="0">
            <a:spAutoFit/>
          </a:bodyPr>
          <a:lstStyle/>
          <a:p>
            <a:r>
              <a:rPr lang="it-IT" sz="1600" dirty="0">
                <a:solidFill>
                  <a:srgbClr val="345266"/>
                </a:solidFill>
              </a:rPr>
              <a:t>L’SRO è costituito dai seguenti Sottosistemi:</a:t>
            </a:r>
          </a:p>
          <a:p>
            <a:pPr marL="342900" indent="-180000">
              <a:spcAft>
                <a:spcPts val="300"/>
              </a:spcAft>
              <a:buFont typeface="Arial" panose="020B0604020202020204" pitchFamily="34" charset="0"/>
              <a:buChar char="•"/>
            </a:pPr>
            <a:r>
              <a:rPr lang="it-IT" sz="1400" b="1" dirty="0">
                <a:solidFill>
                  <a:srgbClr val="345266"/>
                </a:solidFill>
              </a:rPr>
              <a:t>Sottosistema di “Protezione Integrativa dell’Area PL”:</a:t>
            </a:r>
          </a:p>
          <a:p>
            <a:pPr marL="800100" lvl="1" indent="-180000">
              <a:spcAft>
                <a:spcPts val="300"/>
              </a:spcAft>
              <a:buFont typeface="Arial" panose="020B0604020202020204" pitchFamily="34" charset="0"/>
              <a:buChar char="•"/>
            </a:pPr>
            <a:r>
              <a:rPr lang="it-IT" sz="1400" dirty="0">
                <a:solidFill>
                  <a:srgbClr val="345266"/>
                </a:solidFill>
              </a:rPr>
              <a:t>Sottosistema di Monitoraggio Area (UdR);</a:t>
            </a:r>
          </a:p>
          <a:p>
            <a:pPr marL="800100" lvl="1" indent="-180000">
              <a:spcAft>
                <a:spcPts val="300"/>
              </a:spcAft>
              <a:buFont typeface="Arial" panose="020B0604020202020204" pitchFamily="34" charset="0"/>
              <a:buChar char="•"/>
            </a:pPr>
            <a:r>
              <a:rPr lang="it-IT" sz="1400" dirty="0">
                <a:solidFill>
                  <a:srgbClr val="345266"/>
                </a:solidFill>
              </a:rPr>
              <a:t>Sottosistema di Elaborazione (UdC).</a:t>
            </a:r>
          </a:p>
          <a:p>
            <a:pPr marL="342900" indent="-180000">
              <a:spcAft>
                <a:spcPts val="300"/>
              </a:spcAft>
              <a:buFont typeface="Arial" panose="020B0604020202020204" pitchFamily="34" charset="0"/>
              <a:buChar char="•"/>
            </a:pPr>
            <a:r>
              <a:rPr lang="it-IT" sz="1400" b="1" dirty="0">
                <a:solidFill>
                  <a:srgbClr val="345266"/>
                </a:solidFill>
              </a:rPr>
              <a:t>Sottosistema Ausiliario:</a:t>
            </a:r>
          </a:p>
          <a:p>
            <a:pPr marL="800100" lvl="1" indent="-180000">
              <a:spcAft>
                <a:spcPts val="300"/>
              </a:spcAft>
              <a:buFont typeface="Arial" panose="020B0604020202020204" pitchFamily="34" charset="0"/>
              <a:buChar char="•"/>
            </a:pPr>
            <a:r>
              <a:rPr lang="it-IT" sz="1400" dirty="0">
                <a:solidFill>
                  <a:srgbClr val="345266"/>
                </a:solidFill>
              </a:rPr>
              <a:t>Sottosistema TV/Diagnostico;</a:t>
            </a:r>
          </a:p>
          <a:p>
            <a:pPr marL="800100" lvl="1" indent="-180000">
              <a:spcAft>
                <a:spcPts val="300"/>
              </a:spcAft>
              <a:buFont typeface="Arial" panose="020B0604020202020204" pitchFamily="34" charset="0"/>
              <a:buChar char="•"/>
            </a:pPr>
            <a:r>
              <a:rPr lang="it-IT" sz="1400" dirty="0">
                <a:solidFill>
                  <a:srgbClr val="345266"/>
                </a:solidFill>
              </a:rPr>
              <a:t>Sottosistema di “Posto Centrale Controllo Sistema” di Stazione (PCCS di Stazione);</a:t>
            </a:r>
          </a:p>
          <a:p>
            <a:pPr marL="800100" lvl="1" indent="-180000">
              <a:spcAft>
                <a:spcPts val="300"/>
              </a:spcAft>
              <a:buFont typeface="Arial" panose="020B0604020202020204" pitchFamily="34" charset="0"/>
              <a:buChar char="•"/>
            </a:pPr>
            <a:r>
              <a:rPr lang="it-IT" sz="1400" dirty="0">
                <a:solidFill>
                  <a:srgbClr val="345266"/>
                </a:solidFill>
              </a:rPr>
              <a:t>Sottosistema di “Posto Centrale Controllo Sistema” di Manutenzione(PCCS di Manutenzione);</a:t>
            </a:r>
          </a:p>
          <a:p>
            <a:pPr marL="800100" lvl="1" indent="-180000">
              <a:spcAft>
                <a:spcPts val="300"/>
              </a:spcAft>
              <a:buFont typeface="Arial" panose="020B0604020202020204" pitchFamily="34" charset="0"/>
              <a:buChar char="•"/>
            </a:pPr>
            <a:r>
              <a:rPr lang="it-IT" sz="1400" dirty="0">
                <a:solidFill>
                  <a:srgbClr val="345266"/>
                </a:solidFill>
              </a:rPr>
              <a:t>Sottosistema di rete di comunicazione dati.</a:t>
            </a:r>
          </a:p>
          <a:p>
            <a:pPr marL="342900" indent="-180000">
              <a:spcAft>
                <a:spcPts val="300"/>
              </a:spcAft>
              <a:buFont typeface="Arial" panose="020B0604020202020204" pitchFamily="34" charset="0"/>
              <a:buChar char="•"/>
            </a:pPr>
            <a:r>
              <a:rPr lang="it-IT" sz="1400" b="1" dirty="0">
                <a:solidFill>
                  <a:srgbClr val="345266"/>
                </a:solidFill>
              </a:rPr>
              <a:t>Tool di Calibrazione/Configurazione/Manutenzione (TCCM).</a:t>
            </a:r>
          </a:p>
          <a:p>
            <a:endParaRPr lang="it-IT" b="1" dirty="0">
              <a:solidFill>
                <a:srgbClr val="345266"/>
              </a:solidFill>
            </a:endParaRPr>
          </a:p>
        </p:txBody>
      </p:sp>
      <p:graphicFrame>
        <p:nvGraphicFramePr>
          <p:cNvPr id="64514" name="Object 2"/>
          <p:cNvGraphicFramePr>
            <a:graphicFrameLocks noChangeAspect="1"/>
          </p:cNvGraphicFramePr>
          <p:nvPr/>
        </p:nvGraphicFramePr>
        <p:xfrm>
          <a:off x="1907704" y="3397076"/>
          <a:ext cx="5294312" cy="3416300"/>
        </p:xfrm>
        <a:graphic>
          <a:graphicData uri="http://schemas.openxmlformats.org/presentationml/2006/ole">
            <mc:AlternateContent xmlns:mc="http://schemas.openxmlformats.org/markup-compatibility/2006">
              <mc:Choice xmlns:v="urn:schemas-microsoft-com:vml" Requires="v">
                <p:oleObj name="Diapositiva" r:id="rId3" imgW="3823692" imgH="2868223" progId="PowerPoint.Slide.8">
                  <p:embed/>
                </p:oleObj>
              </mc:Choice>
              <mc:Fallback>
                <p:oleObj name="Diapositiva" r:id="rId3" imgW="3823692" imgH="2868223" progId="PowerPoint.Slide.8">
                  <p:embed/>
                  <p:pic>
                    <p:nvPicPr>
                      <p:cNvPr id="64514" name="Object 2"/>
                      <p:cNvPicPr>
                        <a:picLocks noChangeAspect="1" noChangeArrowheads="1"/>
                      </p:cNvPicPr>
                      <p:nvPr/>
                    </p:nvPicPr>
                    <p:blipFill>
                      <a:blip r:embed="rId4">
                        <a:extLst>
                          <a:ext uri="{28A0092B-C50C-407E-A947-70E740481C1C}">
                            <a14:useLocalDpi xmlns:a14="http://schemas.microsoft.com/office/drawing/2010/main" val="0"/>
                          </a:ext>
                        </a:extLst>
                      </a:blip>
                      <a:srcRect l="2448" r="12804" b="29872"/>
                      <a:stretch>
                        <a:fillRect/>
                      </a:stretch>
                    </p:blipFill>
                    <p:spPr bwMode="auto">
                      <a:xfrm>
                        <a:off x="1907704" y="3397076"/>
                        <a:ext cx="5294312" cy="3416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txBox="1">
            <a:spLocks/>
          </p:cNvSpPr>
          <p:nvPr/>
        </p:nvSpPr>
        <p:spPr>
          <a:xfrm>
            <a:off x="395536" y="163301"/>
            <a:ext cx="8748464" cy="984885"/>
          </a:xfrm>
          <a:prstGeom prst="rect">
            <a:avLst/>
          </a:prstGeom>
        </p:spPr>
        <p:txBody>
          <a:bodyPr vert="horz" wrap="square" lIns="0" tIns="0" rIns="0" bIns="0" rtlCol="0" anchor="t" anchorCtr="0">
            <a:spAutoFit/>
          </a:bodyPr>
          <a:lstStyle/>
          <a:p>
            <a:pPr lvl="0">
              <a:spcBef>
                <a:spcPct val="0"/>
              </a:spcBef>
              <a:defRPr/>
            </a:pPr>
            <a:r>
              <a:rPr lang="it-IT" sz="3200" b="1" spc="-100" dirty="0">
                <a:solidFill>
                  <a:srgbClr val="FF0000"/>
                </a:solidFill>
                <a:latin typeface="+mj-lt"/>
                <a:ea typeface="+mj-ea"/>
                <a:cs typeface="+mj-cs"/>
              </a:rPr>
              <a:t>Sistema Rilevamento Ostacoli: PAI-PL-</a:t>
            </a:r>
            <a:r>
              <a:rPr lang="it-IT" sz="3200" b="1" spc="-100" dirty="0">
                <a:solidFill>
                  <a:srgbClr val="FF0000"/>
                </a:solidFill>
              </a:rPr>
              <a:t> Posizionamento </a:t>
            </a:r>
            <a:endParaRPr lang="it-IT" sz="3200" b="1" spc="-100" dirty="0">
              <a:solidFill>
                <a:srgbClr val="FF0000"/>
              </a:solidFill>
              <a:latin typeface="+mj-lt"/>
              <a:ea typeface="+mj-ea"/>
              <a:cs typeface="+mj-cs"/>
            </a:endParaRPr>
          </a:p>
          <a:p>
            <a:pPr lvl="0">
              <a:spcBef>
                <a:spcPct val="0"/>
              </a:spcBef>
              <a:defRPr/>
            </a:pPr>
            <a:endParaRPr lang="it-IT" sz="3200" b="1" spc="-100" dirty="0">
              <a:solidFill>
                <a:srgbClr val="FF0000"/>
              </a:solidFill>
              <a:latin typeface="+mj-lt"/>
              <a:ea typeface="+mj-ea"/>
              <a:cs typeface="+mj-cs"/>
            </a:endParaRPr>
          </a:p>
        </p:txBody>
      </p:sp>
      <p:pic>
        <p:nvPicPr>
          <p:cNvPr id="3" name="Immagine 2">
            <a:extLst>
              <a:ext uri="{FF2B5EF4-FFF2-40B4-BE49-F238E27FC236}">
                <a16:creationId xmlns:a16="http://schemas.microsoft.com/office/drawing/2014/main" id="{306886E6-0F00-E768-A0B1-1742B470F7ED}"/>
              </a:ext>
            </a:extLst>
          </p:cNvPr>
          <p:cNvPicPr>
            <a:picLocks noChangeAspect="1"/>
          </p:cNvPicPr>
          <p:nvPr/>
        </p:nvPicPr>
        <p:blipFill>
          <a:blip r:embed="rId3"/>
          <a:stretch>
            <a:fillRect/>
          </a:stretch>
        </p:blipFill>
        <p:spPr>
          <a:xfrm>
            <a:off x="1894374" y="1772816"/>
            <a:ext cx="5231924" cy="4024557"/>
          </a:xfrm>
          <a:prstGeom prst="rect">
            <a:avLst/>
          </a:prstGeom>
        </p:spPr>
      </p:pic>
      <p:sp>
        <p:nvSpPr>
          <p:cNvPr id="6" name="Freccia a destra 5">
            <a:extLst>
              <a:ext uri="{FF2B5EF4-FFF2-40B4-BE49-F238E27FC236}">
                <a16:creationId xmlns:a16="http://schemas.microsoft.com/office/drawing/2014/main" id="{87F5E27F-1135-5416-EB66-A5ECC6DD273E}"/>
              </a:ext>
            </a:extLst>
          </p:cNvPr>
          <p:cNvSpPr/>
          <p:nvPr/>
        </p:nvSpPr>
        <p:spPr>
          <a:xfrm rot="2638877">
            <a:off x="796348" y="2849673"/>
            <a:ext cx="1627872"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7" name="CasellaDiTesto 6">
            <a:extLst>
              <a:ext uri="{FF2B5EF4-FFF2-40B4-BE49-F238E27FC236}">
                <a16:creationId xmlns:a16="http://schemas.microsoft.com/office/drawing/2014/main" id="{3FA850F6-544C-A781-1BB8-80E7A6D7F628}"/>
              </a:ext>
            </a:extLst>
          </p:cNvPr>
          <p:cNvSpPr txBox="1"/>
          <p:nvPr/>
        </p:nvSpPr>
        <p:spPr>
          <a:xfrm>
            <a:off x="611560" y="1905797"/>
            <a:ext cx="864096" cy="523220"/>
          </a:xfrm>
          <a:prstGeom prst="rect">
            <a:avLst/>
          </a:prstGeom>
          <a:noFill/>
        </p:spPr>
        <p:txBody>
          <a:bodyPr wrap="square" rtlCol="0">
            <a:spAutoFit/>
          </a:bodyPr>
          <a:lstStyle/>
          <a:p>
            <a:r>
              <a:rPr lang="it-IT" sz="2800" b="1" dirty="0">
                <a:solidFill>
                  <a:srgbClr val="345266"/>
                </a:solidFill>
              </a:rPr>
              <a:t>UDC</a:t>
            </a:r>
          </a:p>
        </p:txBody>
      </p:sp>
      <p:sp>
        <p:nvSpPr>
          <p:cNvPr id="8" name="Freccia a destra 7">
            <a:extLst>
              <a:ext uri="{FF2B5EF4-FFF2-40B4-BE49-F238E27FC236}">
                <a16:creationId xmlns:a16="http://schemas.microsoft.com/office/drawing/2014/main" id="{93A14450-F376-FDEB-8785-0C2147683CAC}"/>
              </a:ext>
            </a:extLst>
          </p:cNvPr>
          <p:cNvSpPr/>
          <p:nvPr/>
        </p:nvSpPr>
        <p:spPr>
          <a:xfrm rot="9282975">
            <a:off x="6009089" y="2126944"/>
            <a:ext cx="1627872"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9" name="CasellaDiTesto 8">
            <a:extLst>
              <a:ext uri="{FF2B5EF4-FFF2-40B4-BE49-F238E27FC236}">
                <a16:creationId xmlns:a16="http://schemas.microsoft.com/office/drawing/2014/main" id="{5200D0E1-5DD2-3AFA-C28E-20D513B6234B}"/>
              </a:ext>
            </a:extLst>
          </p:cNvPr>
          <p:cNvSpPr txBox="1"/>
          <p:nvPr/>
        </p:nvSpPr>
        <p:spPr>
          <a:xfrm>
            <a:off x="7452320" y="1390690"/>
            <a:ext cx="864096" cy="523220"/>
          </a:xfrm>
          <a:prstGeom prst="rect">
            <a:avLst/>
          </a:prstGeom>
          <a:noFill/>
        </p:spPr>
        <p:txBody>
          <a:bodyPr wrap="square" rtlCol="0">
            <a:spAutoFit/>
          </a:bodyPr>
          <a:lstStyle/>
          <a:p>
            <a:r>
              <a:rPr lang="it-IT" sz="2800" b="1" dirty="0">
                <a:solidFill>
                  <a:srgbClr val="345266"/>
                </a:solidFill>
              </a:rPr>
              <a:t>UDR</a:t>
            </a:r>
          </a:p>
        </p:txBody>
      </p:sp>
      <p:sp>
        <p:nvSpPr>
          <p:cNvPr id="10" name="Freccia a destra 9">
            <a:extLst>
              <a:ext uri="{FF2B5EF4-FFF2-40B4-BE49-F238E27FC236}">
                <a16:creationId xmlns:a16="http://schemas.microsoft.com/office/drawing/2014/main" id="{8A5A7A4E-5C3B-FBE4-ED0E-A0F1CB966AC2}"/>
              </a:ext>
            </a:extLst>
          </p:cNvPr>
          <p:cNvSpPr/>
          <p:nvPr/>
        </p:nvSpPr>
        <p:spPr>
          <a:xfrm rot="13132266">
            <a:off x="3076056" y="5797118"/>
            <a:ext cx="611964"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1" name="Freccia a destra 10">
            <a:extLst>
              <a:ext uri="{FF2B5EF4-FFF2-40B4-BE49-F238E27FC236}">
                <a16:creationId xmlns:a16="http://schemas.microsoft.com/office/drawing/2014/main" id="{80302A59-C999-AF88-46C9-8BDD96FDFD9A}"/>
              </a:ext>
            </a:extLst>
          </p:cNvPr>
          <p:cNvSpPr/>
          <p:nvPr/>
        </p:nvSpPr>
        <p:spPr>
          <a:xfrm rot="18989662">
            <a:off x="4270510" y="5788084"/>
            <a:ext cx="611964"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2" name="CasellaDiTesto 11">
            <a:extLst>
              <a:ext uri="{FF2B5EF4-FFF2-40B4-BE49-F238E27FC236}">
                <a16:creationId xmlns:a16="http://schemas.microsoft.com/office/drawing/2014/main" id="{5B072853-E5C4-767F-0362-368355D59875}"/>
              </a:ext>
            </a:extLst>
          </p:cNvPr>
          <p:cNvSpPr txBox="1"/>
          <p:nvPr/>
        </p:nvSpPr>
        <p:spPr>
          <a:xfrm>
            <a:off x="3539066" y="6165304"/>
            <a:ext cx="1032933" cy="523220"/>
          </a:xfrm>
          <a:prstGeom prst="rect">
            <a:avLst/>
          </a:prstGeom>
          <a:noFill/>
        </p:spPr>
        <p:txBody>
          <a:bodyPr wrap="square" rtlCol="0">
            <a:spAutoFit/>
          </a:bodyPr>
          <a:lstStyle/>
          <a:p>
            <a:r>
              <a:rPr lang="it-IT" sz="2800" b="1" dirty="0">
                <a:solidFill>
                  <a:srgbClr val="345266"/>
                </a:solidFill>
              </a:rPr>
              <a:t>PCCS</a:t>
            </a:r>
          </a:p>
        </p:txBody>
      </p:sp>
      <p:sp>
        <p:nvSpPr>
          <p:cNvPr id="14" name="Freccia a destra 13">
            <a:extLst>
              <a:ext uri="{FF2B5EF4-FFF2-40B4-BE49-F238E27FC236}">
                <a16:creationId xmlns:a16="http://schemas.microsoft.com/office/drawing/2014/main" id="{1213F67E-8776-7C34-5841-7F9DBA9BC2C8}"/>
              </a:ext>
            </a:extLst>
          </p:cNvPr>
          <p:cNvSpPr/>
          <p:nvPr/>
        </p:nvSpPr>
        <p:spPr>
          <a:xfrm rot="13983696">
            <a:off x="6530010" y="3817716"/>
            <a:ext cx="537021"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5" name="CasellaDiTesto 14">
            <a:extLst>
              <a:ext uri="{FF2B5EF4-FFF2-40B4-BE49-F238E27FC236}">
                <a16:creationId xmlns:a16="http://schemas.microsoft.com/office/drawing/2014/main" id="{634BC298-1BF1-637A-E1A0-03F22C422633}"/>
              </a:ext>
            </a:extLst>
          </p:cNvPr>
          <p:cNvSpPr txBox="1"/>
          <p:nvPr/>
        </p:nvSpPr>
        <p:spPr>
          <a:xfrm>
            <a:off x="6588224" y="4304447"/>
            <a:ext cx="2286812" cy="400110"/>
          </a:xfrm>
          <a:prstGeom prst="rect">
            <a:avLst/>
          </a:prstGeom>
          <a:noFill/>
        </p:spPr>
        <p:txBody>
          <a:bodyPr wrap="square" rtlCol="0">
            <a:spAutoFit/>
          </a:bodyPr>
          <a:lstStyle/>
          <a:p>
            <a:r>
              <a:rPr lang="it-IT" sz="2000" b="1" dirty="0">
                <a:solidFill>
                  <a:srgbClr val="345266"/>
                </a:solidFill>
              </a:rPr>
              <a:t>PC MANUTENZIONE</a:t>
            </a:r>
          </a:p>
        </p:txBody>
      </p:sp>
    </p:spTree>
    <p:extLst>
      <p:ext uri="{BB962C8B-B14F-4D97-AF65-F5344CB8AC3E}">
        <p14:creationId xmlns:p14="http://schemas.microsoft.com/office/powerpoint/2010/main" val="2034000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46336" y="163301"/>
            <a:ext cx="8229600" cy="861774"/>
          </a:xfrm>
        </p:spPr>
        <p:txBody>
          <a:bodyPr/>
          <a:lstStyle/>
          <a:p>
            <a:r>
              <a:rPr lang="it-IT" dirty="0">
                <a:solidFill>
                  <a:srgbClr val="FF0000"/>
                </a:solidFill>
              </a:rPr>
              <a:t>Sottosistema di “Protezione Integrativa dell’Area PL”:</a:t>
            </a:r>
            <a:br>
              <a:rPr lang="it-IT" dirty="0">
                <a:solidFill>
                  <a:srgbClr val="FF0000"/>
                </a:solidFill>
              </a:rPr>
            </a:br>
            <a:r>
              <a:rPr lang="it-IT" sz="2400" dirty="0">
                <a:solidFill>
                  <a:srgbClr val="FF0000"/>
                </a:solidFill>
              </a:rPr>
              <a:t>Sottosistema di Monitoraggio Area</a:t>
            </a:r>
            <a:endParaRPr lang="it-IT" sz="2400" dirty="0"/>
          </a:p>
        </p:txBody>
      </p:sp>
      <p:sp>
        <p:nvSpPr>
          <p:cNvPr id="5" name="Rettangolo 4"/>
          <p:cNvSpPr/>
          <p:nvPr/>
        </p:nvSpPr>
        <p:spPr>
          <a:xfrm>
            <a:off x="323528" y="1184119"/>
            <a:ext cx="8424936" cy="1323439"/>
          </a:xfrm>
          <a:prstGeom prst="rect">
            <a:avLst/>
          </a:prstGeom>
        </p:spPr>
        <p:txBody>
          <a:bodyPr wrap="square">
            <a:spAutoFit/>
          </a:bodyPr>
          <a:lstStyle/>
          <a:p>
            <a:r>
              <a:rPr lang="it-IT" sz="2000" dirty="0">
                <a:solidFill>
                  <a:srgbClr val="345266"/>
                </a:solidFill>
              </a:rPr>
              <a:t>Il </a:t>
            </a:r>
            <a:r>
              <a:rPr lang="it-IT" sz="2000" b="1" dirty="0">
                <a:solidFill>
                  <a:srgbClr val="345266"/>
                </a:solidFill>
              </a:rPr>
              <a:t>Sottosistema di Monitoraggio Area</a:t>
            </a:r>
            <a:r>
              <a:rPr lang="it-IT" sz="2000" dirty="0">
                <a:solidFill>
                  <a:srgbClr val="345266"/>
                </a:solidFill>
              </a:rPr>
              <a:t>  è composto da 1 fino ad 8 </a:t>
            </a:r>
            <a:r>
              <a:rPr lang="it-IT" sz="2000" b="1" dirty="0">
                <a:solidFill>
                  <a:srgbClr val="345266"/>
                </a:solidFill>
              </a:rPr>
              <a:t>Unità di Rilevamento</a:t>
            </a:r>
            <a:r>
              <a:rPr lang="it-IT" sz="2000" dirty="0">
                <a:solidFill>
                  <a:srgbClr val="345266"/>
                </a:solidFill>
              </a:rPr>
              <a:t> (UdR) comprensive di relativo </a:t>
            </a:r>
            <a:r>
              <a:rPr lang="it-IT" sz="2000" b="1" dirty="0">
                <a:solidFill>
                  <a:srgbClr val="345266"/>
                </a:solidFill>
              </a:rPr>
              <a:t>“Armadio di Sezionamento” </a:t>
            </a:r>
            <a:r>
              <a:rPr lang="it-IT" sz="2000" dirty="0">
                <a:solidFill>
                  <a:srgbClr val="345266"/>
                </a:solidFill>
              </a:rPr>
              <a:t>distribuite in massimo </a:t>
            </a:r>
            <a:r>
              <a:rPr lang="it-IT" sz="2000" b="1" dirty="0">
                <a:solidFill>
                  <a:srgbClr val="345266"/>
                </a:solidFill>
              </a:rPr>
              <a:t>4 PL</a:t>
            </a:r>
            <a:r>
              <a:rPr lang="it-IT" sz="2000" dirty="0">
                <a:solidFill>
                  <a:srgbClr val="345266"/>
                </a:solidFill>
              </a:rPr>
              <a:t>. </a:t>
            </a:r>
          </a:p>
          <a:p>
            <a:endParaRPr lang="it-IT" sz="2000" dirty="0">
              <a:solidFill>
                <a:srgbClr val="345266"/>
              </a:solidFill>
            </a:endParaRPr>
          </a:p>
        </p:txBody>
      </p:sp>
      <p:pic>
        <p:nvPicPr>
          <p:cNvPr id="87042" name="Immagine 1" descr="image001"/>
          <p:cNvPicPr>
            <a:picLocks noChangeAspect="1" noChangeArrowheads="1"/>
          </p:cNvPicPr>
          <p:nvPr/>
        </p:nvPicPr>
        <p:blipFill>
          <a:blip r:embed="rId3" cstate="print"/>
          <a:srcRect/>
          <a:stretch>
            <a:fillRect/>
          </a:stretch>
        </p:blipFill>
        <p:spPr bwMode="auto">
          <a:xfrm>
            <a:off x="7524328" y="1916832"/>
            <a:ext cx="1523260" cy="4575973"/>
          </a:xfrm>
          <a:prstGeom prst="rect">
            <a:avLst/>
          </a:prstGeom>
          <a:noFill/>
          <a:ln w="9525">
            <a:noFill/>
            <a:miter lim="800000"/>
            <a:headEnd/>
            <a:tailEnd/>
          </a:ln>
        </p:spPr>
      </p:pic>
      <p:sp>
        <p:nvSpPr>
          <p:cNvPr id="7" name="Segnaposto contenuto 2">
            <a:extLst>
              <a:ext uri="{FF2B5EF4-FFF2-40B4-BE49-F238E27FC236}">
                <a16:creationId xmlns:a16="http://schemas.microsoft.com/office/drawing/2014/main" id="{91C33F35-8956-F86E-7002-CE0607755BE5}"/>
              </a:ext>
            </a:extLst>
          </p:cNvPr>
          <p:cNvSpPr>
            <a:spLocks noGrp="1"/>
          </p:cNvSpPr>
          <p:nvPr>
            <p:ph idx="1"/>
          </p:nvPr>
        </p:nvSpPr>
        <p:spPr>
          <a:xfrm>
            <a:off x="446336" y="2507558"/>
            <a:ext cx="6429920" cy="3277820"/>
          </a:xfrm>
        </p:spPr>
        <p:txBody>
          <a:bodyPr/>
          <a:lstStyle/>
          <a:p>
            <a:r>
              <a:rPr lang="it-IT" dirty="0"/>
              <a:t>L’Unità di Rilevamento è installata in cima ad una </a:t>
            </a:r>
            <a:r>
              <a:rPr lang="it-IT" b="1" dirty="0"/>
              <a:t>palina in vetroresina </a:t>
            </a:r>
            <a:r>
              <a:rPr lang="it-IT" dirty="0"/>
              <a:t>alta 6,8 metri così composta:</a:t>
            </a:r>
          </a:p>
          <a:p>
            <a:pPr marL="342900" indent="-342900">
              <a:buFont typeface="Arial" panose="020B0604020202020204" pitchFamily="34" charset="0"/>
              <a:buChar char="•"/>
            </a:pPr>
            <a:r>
              <a:rPr lang="it-IT" dirty="0"/>
              <a:t>basamento in cemento, </a:t>
            </a:r>
          </a:p>
          <a:p>
            <a:pPr marL="342900" indent="-342900">
              <a:buFont typeface="Arial" panose="020B0604020202020204" pitchFamily="34" charset="0"/>
              <a:buChar char="•"/>
            </a:pPr>
            <a:r>
              <a:rPr lang="it-IT" dirty="0"/>
              <a:t>scala a gabbia, </a:t>
            </a:r>
          </a:p>
          <a:p>
            <a:pPr marL="342900" indent="-342900">
              <a:buFont typeface="Arial" panose="020B0604020202020204" pitchFamily="34" charset="0"/>
              <a:buChar char="•"/>
            </a:pPr>
            <a:r>
              <a:rPr lang="it-IT" dirty="0"/>
              <a:t>piano di calpestio,</a:t>
            </a:r>
          </a:p>
          <a:p>
            <a:pPr marL="342900" indent="-342900">
              <a:buFont typeface="Arial" panose="020B0604020202020204" pitchFamily="34" charset="0"/>
              <a:buChar char="•"/>
            </a:pPr>
            <a:r>
              <a:rPr lang="it-IT" dirty="0"/>
              <a:t>parapetto,</a:t>
            </a:r>
          </a:p>
          <a:p>
            <a:pPr marL="342900" indent="-342900">
              <a:buFont typeface="Arial" panose="020B0604020202020204" pitchFamily="34" charset="0"/>
              <a:buChar char="•"/>
            </a:pPr>
            <a:r>
              <a:rPr lang="it-IT" dirty="0"/>
              <a:t>supporti meccanici per l’UDR,</a:t>
            </a:r>
          </a:p>
          <a:p>
            <a:pPr marL="342900" indent="-342900">
              <a:buFont typeface="Arial" panose="020B0604020202020204" pitchFamily="34" charset="0"/>
              <a:buChar char="•"/>
            </a:pPr>
            <a:r>
              <a:rPr lang="it-IT" dirty="0"/>
              <a:t>tiranti in acciaio.</a:t>
            </a:r>
          </a:p>
          <a:p>
            <a:endParaRPr lang="it-IT" sz="1800" dirty="0"/>
          </a:p>
        </p:txBody>
      </p:sp>
    </p:spTree>
    <p:extLst>
      <p:ext uri="{BB962C8B-B14F-4D97-AF65-F5344CB8AC3E}">
        <p14:creationId xmlns:p14="http://schemas.microsoft.com/office/powerpoint/2010/main" val="4259057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65944" y="1053233"/>
            <a:ext cx="8454528" cy="2677656"/>
          </a:xfrm>
        </p:spPr>
        <p:txBody>
          <a:bodyPr/>
          <a:lstStyle/>
          <a:p>
            <a:r>
              <a:rPr lang="it-IT" sz="1800" b="1" u="sng" dirty="0"/>
              <a:t>L’</a:t>
            </a:r>
            <a:r>
              <a:rPr lang="it-IT" sz="1800" b="1" i="1" u="sng" dirty="0"/>
              <a:t>Unità di Rilevamento</a:t>
            </a:r>
            <a:r>
              <a:rPr lang="it-IT" sz="1800" b="1" u="sng" dirty="0"/>
              <a:t> è costituita da:</a:t>
            </a:r>
          </a:p>
          <a:p>
            <a:pPr marL="342900" indent="-342900">
              <a:buFont typeface="Arial" panose="020B0604020202020204" pitchFamily="34" charset="0"/>
              <a:buChar char="•"/>
            </a:pPr>
            <a:r>
              <a:rPr lang="it-IT" sz="1800" dirty="0"/>
              <a:t>Sistema ottico di scansione con misura della distanza, comprensivo del sensore proprietario STV (Sensore a Tempo di Volo) Mermec;</a:t>
            </a:r>
          </a:p>
          <a:p>
            <a:pPr marL="342900" indent="-342900">
              <a:buFont typeface="Arial" panose="020B0604020202020204" pitchFamily="34" charset="0"/>
              <a:buChar char="•"/>
            </a:pPr>
            <a:r>
              <a:rPr lang="it-IT" sz="1800" dirty="0"/>
              <a:t>Modulo schede elettroniche SIL4 di pilotaggio e aggregazione dati;</a:t>
            </a:r>
          </a:p>
          <a:p>
            <a:pPr marL="342900" indent="-342900">
              <a:buFont typeface="Arial" panose="020B0604020202020204" pitchFamily="34" charset="0"/>
              <a:buChar char="•"/>
            </a:pPr>
            <a:r>
              <a:rPr lang="it-IT" sz="1800" dirty="0"/>
              <a:t>Convertitore rame-fibra;  </a:t>
            </a:r>
          </a:p>
          <a:p>
            <a:pPr marL="342900" indent="-342900">
              <a:buFont typeface="Arial" panose="020B0604020202020204" pitchFamily="34" charset="0"/>
              <a:buChar char="•"/>
            </a:pPr>
            <a:r>
              <a:rPr lang="it-IT" sz="1800" dirty="0"/>
              <a:t>Dispositivi anti-condensa; </a:t>
            </a:r>
          </a:p>
          <a:p>
            <a:pPr marL="342900" indent="-342900">
              <a:buFont typeface="Arial" panose="020B0604020202020204" pitchFamily="34" charset="0"/>
              <a:buChar char="•"/>
            </a:pPr>
            <a:r>
              <a:rPr lang="it-IT" sz="1800" dirty="0"/>
              <a:t>Gruppo di alimentazione.</a:t>
            </a:r>
          </a:p>
          <a:p>
            <a:endParaRPr lang="it-IT" sz="1800" dirty="0"/>
          </a:p>
        </p:txBody>
      </p:sp>
      <p:sp>
        <p:nvSpPr>
          <p:cNvPr id="8" name="Titolo 1"/>
          <p:cNvSpPr>
            <a:spLocks noGrp="1"/>
          </p:cNvSpPr>
          <p:nvPr>
            <p:ph type="title"/>
          </p:nvPr>
        </p:nvSpPr>
        <p:spPr>
          <a:xfrm>
            <a:off x="446336" y="163301"/>
            <a:ext cx="8229600" cy="861774"/>
          </a:xfrm>
        </p:spPr>
        <p:txBody>
          <a:bodyPr/>
          <a:lstStyle/>
          <a:p>
            <a:r>
              <a:rPr lang="it-IT" dirty="0">
                <a:solidFill>
                  <a:srgbClr val="FF0000"/>
                </a:solidFill>
              </a:rPr>
              <a:t>Sottosistema di “Protezione Integrativa dell’Area PL”</a:t>
            </a:r>
            <a:br>
              <a:rPr lang="it-IT" dirty="0">
                <a:solidFill>
                  <a:srgbClr val="FF0000"/>
                </a:solidFill>
              </a:rPr>
            </a:br>
            <a:r>
              <a:rPr lang="it-IT" sz="2400" dirty="0">
                <a:solidFill>
                  <a:srgbClr val="FF0000"/>
                </a:solidFill>
              </a:rPr>
              <a:t>Sottosistema di Monitoraggio Area :UDR</a:t>
            </a:r>
            <a:endParaRPr lang="it-IT" sz="2400" dirty="0"/>
          </a:p>
        </p:txBody>
      </p:sp>
      <p:pic>
        <p:nvPicPr>
          <p:cNvPr id="4" name="Immagine 3">
            <a:extLst>
              <a:ext uri="{FF2B5EF4-FFF2-40B4-BE49-F238E27FC236}">
                <a16:creationId xmlns:a16="http://schemas.microsoft.com/office/drawing/2014/main" id="{CF644A8C-8BE0-9D73-285C-2F8EB4DC1576}"/>
              </a:ext>
            </a:extLst>
          </p:cNvPr>
          <p:cNvPicPr>
            <a:picLocks noChangeAspect="1"/>
          </p:cNvPicPr>
          <p:nvPr/>
        </p:nvPicPr>
        <p:blipFill>
          <a:blip r:embed="rId3"/>
          <a:stretch>
            <a:fillRect/>
          </a:stretch>
        </p:blipFill>
        <p:spPr>
          <a:xfrm>
            <a:off x="982935" y="3573017"/>
            <a:ext cx="7178130" cy="295932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46336" y="163301"/>
            <a:ext cx="8229600" cy="861774"/>
          </a:xfrm>
        </p:spPr>
        <p:txBody>
          <a:bodyPr/>
          <a:lstStyle/>
          <a:p>
            <a:r>
              <a:rPr lang="it-IT" dirty="0">
                <a:solidFill>
                  <a:srgbClr val="FF0000"/>
                </a:solidFill>
              </a:rPr>
              <a:t>Sottosistema di “Protezione Integrativa dell’Area PL”:</a:t>
            </a:r>
            <a:br>
              <a:rPr lang="it-IT" dirty="0">
                <a:solidFill>
                  <a:srgbClr val="FF0000"/>
                </a:solidFill>
              </a:rPr>
            </a:br>
            <a:r>
              <a:rPr lang="it-IT" sz="2400" dirty="0">
                <a:solidFill>
                  <a:srgbClr val="FF0000"/>
                </a:solidFill>
              </a:rPr>
              <a:t>Sottosistema di Monitoraggio Area</a:t>
            </a:r>
            <a:endParaRPr lang="it-IT" sz="2400" dirty="0"/>
          </a:p>
        </p:txBody>
      </p:sp>
      <p:sp>
        <p:nvSpPr>
          <p:cNvPr id="3" name="Segnaposto contenuto 2"/>
          <p:cNvSpPr>
            <a:spLocks noGrp="1"/>
          </p:cNvSpPr>
          <p:nvPr>
            <p:ph idx="1"/>
          </p:nvPr>
        </p:nvSpPr>
        <p:spPr>
          <a:xfrm>
            <a:off x="323528" y="1628800"/>
            <a:ext cx="8496944" cy="1846659"/>
          </a:xfrm>
        </p:spPr>
        <p:txBody>
          <a:bodyPr/>
          <a:lstStyle/>
          <a:p>
            <a:pPr algn="just"/>
            <a:r>
              <a:rPr lang="it-IT" b="1" u="sng" dirty="0"/>
              <a:t>Principali funzionalità dell’UdR:</a:t>
            </a:r>
          </a:p>
          <a:p>
            <a:pPr marL="342900" indent="-342900">
              <a:buFont typeface="Arial" panose="020B0604020202020204" pitchFamily="34" charset="0"/>
              <a:buChar char="•"/>
            </a:pPr>
            <a:r>
              <a:rPr lang="it-IT" sz="1800" b="1" dirty="0"/>
              <a:t>Ricostruire il profilo geometrico 3D dell’area</a:t>
            </a:r>
            <a:r>
              <a:rPr lang="it-IT" sz="1800" dirty="0"/>
              <a:t> mediante scansione laser (su comando dell’UdC);</a:t>
            </a:r>
          </a:p>
          <a:p>
            <a:pPr marL="342900" indent="-342900">
              <a:buFont typeface="Arial" panose="020B0604020202020204" pitchFamily="34" charset="0"/>
              <a:buChar char="•"/>
            </a:pPr>
            <a:r>
              <a:rPr lang="it-IT" sz="1800" b="1" dirty="0"/>
              <a:t>Rilevare la presenza di ingombri</a:t>
            </a:r>
            <a:r>
              <a:rPr lang="it-IT" sz="1800" dirty="0"/>
              <a:t>, eventualmente presenti nell’area del PL, aventi caratteristiche  dimensionali tali da essere considerati pericolosi par la sicurezza del convoglio in transito;</a:t>
            </a:r>
          </a:p>
        </p:txBody>
      </p:sp>
      <p:pic>
        <p:nvPicPr>
          <p:cNvPr id="7" name="Picture 3">
            <a:extLst>
              <a:ext uri="{FF2B5EF4-FFF2-40B4-BE49-F238E27FC236}">
                <a16:creationId xmlns:a16="http://schemas.microsoft.com/office/drawing/2014/main" id="{BC4CB516-E942-7905-A842-26438253F7AF}"/>
              </a:ext>
            </a:extLst>
          </p:cNvPr>
          <p:cNvPicPr>
            <a:picLocks noChangeAspect="1" noChangeArrowheads="1"/>
          </p:cNvPicPr>
          <p:nvPr/>
        </p:nvPicPr>
        <p:blipFill>
          <a:blip r:embed="rId3" cstate="print"/>
          <a:srcRect t="37751" r="13390"/>
          <a:stretch>
            <a:fillRect/>
          </a:stretch>
        </p:blipFill>
        <p:spPr bwMode="auto">
          <a:xfrm>
            <a:off x="4572000" y="4131720"/>
            <a:ext cx="4039204" cy="1872208"/>
          </a:xfrm>
          <a:prstGeom prst="rect">
            <a:avLst/>
          </a:prstGeom>
          <a:noFill/>
          <a:ln w="9525">
            <a:noFill/>
            <a:miter lim="800000"/>
            <a:headEnd/>
            <a:tailEnd/>
          </a:ln>
        </p:spPr>
      </p:pic>
      <p:pic>
        <p:nvPicPr>
          <p:cNvPr id="8" name="Picture 1">
            <a:extLst>
              <a:ext uri="{FF2B5EF4-FFF2-40B4-BE49-F238E27FC236}">
                <a16:creationId xmlns:a16="http://schemas.microsoft.com/office/drawing/2014/main" id="{7113D1D3-B06D-83F8-1F00-4CCDE78F1F1F}"/>
              </a:ext>
            </a:extLst>
          </p:cNvPr>
          <p:cNvPicPr>
            <a:picLocks noChangeAspect="1" noChangeArrowheads="1"/>
          </p:cNvPicPr>
          <p:nvPr/>
        </p:nvPicPr>
        <p:blipFill>
          <a:blip r:embed="rId4" cstate="print"/>
          <a:srcRect/>
          <a:stretch>
            <a:fillRect/>
          </a:stretch>
        </p:blipFill>
        <p:spPr bwMode="auto">
          <a:xfrm>
            <a:off x="611560" y="3937124"/>
            <a:ext cx="3630122" cy="2294905"/>
          </a:xfrm>
          <a:prstGeom prst="rect">
            <a:avLst/>
          </a:prstGeom>
          <a:noFill/>
          <a:ln w="9525">
            <a:noFill/>
            <a:miter lim="800000"/>
            <a:headEnd/>
            <a:tailEnd/>
          </a:ln>
        </p:spPr>
      </p:pic>
    </p:spTree>
    <p:extLst>
      <p:ext uri="{BB962C8B-B14F-4D97-AF65-F5344CB8AC3E}">
        <p14:creationId xmlns:p14="http://schemas.microsoft.com/office/powerpoint/2010/main" val="415652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46336" y="163301"/>
            <a:ext cx="8229600" cy="861774"/>
          </a:xfrm>
        </p:spPr>
        <p:txBody>
          <a:bodyPr/>
          <a:lstStyle/>
          <a:p>
            <a:r>
              <a:rPr lang="it-IT" dirty="0">
                <a:solidFill>
                  <a:srgbClr val="FF0000"/>
                </a:solidFill>
              </a:rPr>
              <a:t>Sottosistema di “Protezione Integrativa dell’Area PL”:</a:t>
            </a:r>
            <a:br>
              <a:rPr lang="it-IT" dirty="0">
                <a:solidFill>
                  <a:srgbClr val="FF0000"/>
                </a:solidFill>
              </a:rPr>
            </a:br>
            <a:r>
              <a:rPr lang="it-IT" sz="2400" dirty="0">
                <a:solidFill>
                  <a:srgbClr val="FF0000"/>
                </a:solidFill>
              </a:rPr>
              <a:t>Sottosistema di Monitoraggio Area</a:t>
            </a:r>
            <a:endParaRPr lang="it-IT" sz="2400" dirty="0"/>
          </a:p>
        </p:txBody>
      </p:sp>
      <p:sp>
        <p:nvSpPr>
          <p:cNvPr id="3" name="Segnaposto contenuto 2"/>
          <p:cNvSpPr>
            <a:spLocks noGrp="1"/>
          </p:cNvSpPr>
          <p:nvPr>
            <p:ph idx="1"/>
          </p:nvPr>
        </p:nvSpPr>
        <p:spPr>
          <a:xfrm>
            <a:off x="323528" y="1628800"/>
            <a:ext cx="5328592" cy="2508379"/>
          </a:xfrm>
        </p:spPr>
        <p:txBody>
          <a:bodyPr/>
          <a:lstStyle/>
          <a:p>
            <a:pPr algn="just"/>
            <a:r>
              <a:rPr lang="it-IT" b="1" u="sng" dirty="0"/>
              <a:t>Principali funzionalità dell’UdR:</a:t>
            </a:r>
          </a:p>
          <a:p>
            <a:pPr marL="342900" indent="-342900">
              <a:buFont typeface="Arial" panose="020B0604020202020204" pitchFamily="34" charset="0"/>
              <a:buChar char="•"/>
            </a:pPr>
            <a:r>
              <a:rPr lang="it-IT" sz="1800" b="1" dirty="0"/>
              <a:t>Comunicare all’Unità di Controllo la presenza di ingombri </a:t>
            </a:r>
            <a:r>
              <a:rPr lang="it-IT" sz="1800" dirty="0"/>
              <a:t>pericolosi all’interno dell’area monitorata (canale dati “sicuro” </a:t>
            </a:r>
            <a:r>
              <a:rPr lang="it-IT" sz="1800" dirty="0" err="1"/>
              <a:t>UdC_UdR</a:t>
            </a:r>
            <a:r>
              <a:rPr lang="it-IT" sz="1800" dirty="0"/>
              <a:t>);</a:t>
            </a:r>
          </a:p>
          <a:p>
            <a:pPr marL="342900" indent="-342900">
              <a:buFont typeface="Arial" panose="020B0604020202020204" pitchFamily="34" charset="0"/>
              <a:buChar char="•"/>
            </a:pPr>
            <a:r>
              <a:rPr lang="it-IT" sz="1800" b="1" dirty="0"/>
              <a:t>Comunicare al sottosistema TV/Diagnostico gli esiti delle scansioni</a:t>
            </a:r>
            <a:r>
              <a:rPr lang="it-IT" sz="1800" dirty="0"/>
              <a:t> dell’area e gli esiti delle diagnostiche (interfaccia “non sicura” </a:t>
            </a:r>
            <a:r>
              <a:rPr lang="it-IT" sz="1800" dirty="0" err="1"/>
              <a:t>UdR_DIAG</a:t>
            </a:r>
            <a:r>
              <a:rPr lang="it-IT" sz="1800" dirty="0"/>
              <a:t>).</a:t>
            </a:r>
          </a:p>
          <a:p>
            <a:endParaRPr lang="it-IT" dirty="0"/>
          </a:p>
        </p:txBody>
      </p:sp>
      <p:pic>
        <p:nvPicPr>
          <p:cNvPr id="6" name="Immagine 5">
            <a:extLst>
              <a:ext uri="{FF2B5EF4-FFF2-40B4-BE49-F238E27FC236}">
                <a16:creationId xmlns:a16="http://schemas.microsoft.com/office/drawing/2014/main" id="{B6F7A580-8506-5898-09F9-DFE6DB396EF7}"/>
              </a:ext>
            </a:extLst>
          </p:cNvPr>
          <p:cNvPicPr>
            <a:picLocks noChangeAspect="1"/>
          </p:cNvPicPr>
          <p:nvPr/>
        </p:nvPicPr>
        <p:blipFill rotWithShape="1">
          <a:blip r:embed="rId3"/>
          <a:srcRect l="1573"/>
          <a:stretch/>
        </p:blipFill>
        <p:spPr>
          <a:xfrm>
            <a:off x="5652120" y="885755"/>
            <a:ext cx="3312368" cy="5637989"/>
          </a:xfrm>
          <a:prstGeom prst="rect">
            <a:avLst/>
          </a:prstGeom>
        </p:spPr>
      </p:pic>
    </p:spTree>
    <p:extLst>
      <p:ext uri="{BB962C8B-B14F-4D97-AF65-F5344CB8AC3E}">
        <p14:creationId xmlns:p14="http://schemas.microsoft.com/office/powerpoint/2010/main" val="3665521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446336" y="163301"/>
            <a:ext cx="8229600" cy="861774"/>
          </a:xfrm>
        </p:spPr>
        <p:txBody>
          <a:bodyPr/>
          <a:lstStyle/>
          <a:p>
            <a:r>
              <a:rPr lang="it-IT" dirty="0">
                <a:solidFill>
                  <a:srgbClr val="FF0000"/>
                </a:solidFill>
              </a:rPr>
              <a:t>Sottosistema di “Protezione Integrativa dell’Area PL”</a:t>
            </a:r>
            <a:br>
              <a:rPr lang="it-IT" dirty="0">
                <a:solidFill>
                  <a:srgbClr val="FF0000"/>
                </a:solidFill>
              </a:rPr>
            </a:br>
            <a:r>
              <a:rPr lang="it-IT" sz="2400" dirty="0">
                <a:solidFill>
                  <a:srgbClr val="FF0000"/>
                </a:solidFill>
              </a:rPr>
              <a:t>Sottosistema di Monitoraggio Area : Armadio Di Sezionamento</a:t>
            </a:r>
            <a:endParaRPr lang="it-IT" sz="2400" dirty="0"/>
          </a:p>
        </p:txBody>
      </p:sp>
      <p:sp>
        <p:nvSpPr>
          <p:cNvPr id="5" name="Rettangolo 4"/>
          <p:cNvSpPr/>
          <p:nvPr/>
        </p:nvSpPr>
        <p:spPr>
          <a:xfrm>
            <a:off x="467544" y="1124744"/>
            <a:ext cx="8136904" cy="1954381"/>
          </a:xfrm>
          <a:prstGeom prst="rect">
            <a:avLst/>
          </a:prstGeom>
        </p:spPr>
        <p:txBody>
          <a:bodyPr wrap="square">
            <a:spAutoFit/>
          </a:bodyPr>
          <a:lstStyle/>
          <a:p>
            <a:pPr>
              <a:spcAft>
                <a:spcPts val="600"/>
              </a:spcAft>
              <a:buFont typeface="Arial" pitchFamily="34" charset="0"/>
            </a:pPr>
            <a:r>
              <a:rPr lang="it-IT" sz="1600" b="1" u="sng" dirty="0">
                <a:solidFill>
                  <a:srgbClr val="345266"/>
                </a:solidFill>
              </a:rPr>
              <a:t>L’ </a:t>
            </a:r>
            <a:r>
              <a:rPr lang="it-IT" sz="1600" b="1" i="1" u="sng" dirty="0">
                <a:solidFill>
                  <a:srgbClr val="345266"/>
                </a:solidFill>
              </a:rPr>
              <a:t>Armadio di Sezionamento</a:t>
            </a:r>
            <a:r>
              <a:rPr lang="it-IT" sz="1600" b="1" u="sng" dirty="0">
                <a:solidFill>
                  <a:srgbClr val="345266"/>
                </a:solidFill>
              </a:rPr>
              <a:t>  è costituito da:</a:t>
            </a:r>
          </a:p>
          <a:p>
            <a:pPr marL="342900" indent="-342900">
              <a:spcAft>
                <a:spcPts val="600"/>
              </a:spcAft>
              <a:buFont typeface="+mj-lt"/>
              <a:buAutoNum type="arabicPeriod"/>
            </a:pPr>
            <a:r>
              <a:rPr lang="it-IT" sz="1600" dirty="0">
                <a:solidFill>
                  <a:srgbClr val="345266"/>
                </a:solidFill>
              </a:rPr>
              <a:t>Morsettiera di campagna a 12 spine;</a:t>
            </a:r>
          </a:p>
          <a:p>
            <a:pPr marL="342900" indent="-342900">
              <a:spcAft>
                <a:spcPts val="600"/>
              </a:spcAft>
              <a:buFont typeface="+mj-lt"/>
              <a:buAutoNum type="arabicPeriod"/>
            </a:pPr>
            <a:r>
              <a:rPr lang="it-IT" sz="1600" dirty="0">
                <a:solidFill>
                  <a:srgbClr val="345266"/>
                </a:solidFill>
              </a:rPr>
              <a:t>Permutatore di Fibre Ottiche ad 8 ingressi e moduli adattatori;</a:t>
            </a:r>
          </a:p>
          <a:p>
            <a:pPr marL="342900" indent="-342900">
              <a:spcAft>
                <a:spcPts val="600"/>
              </a:spcAft>
              <a:buFont typeface="+mj-lt"/>
              <a:buAutoNum type="arabicPeriod"/>
            </a:pPr>
            <a:r>
              <a:rPr lang="it-IT" sz="1600" dirty="0">
                <a:solidFill>
                  <a:srgbClr val="345266"/>
                </a:solidFill>
              </a:rPr>
              <a:t>Barra DIN per il fissaggio di morsettiera e permutatore;</a:t>
            </a:r>
          </a:p>
          <a:p>
            <a:pPr marL="342900" indent="-342900">
              <a:spcAft>
                <a:spcPts val="600"/>
              </a:spcAft>
              <a:buFont typeface="+mj-lt"/>
              <a:buAutoNum type="arabicPeriod"/>
            </a:pPr>
            <a:r>
              <a:rPr lang="it-IT" sz="1600" dirty="0">
                <a:solidFill>
                  <a:srgbClr val="345266"/>
                </a:solidFill>
              </a:rPr>
              <a:t>Cavi di rete per la configurazione e diagnostica dell’UdR;</a:t>
            </a:r>
          </a:p>
          <a:p>
            <a:pPr marL="342900" indent="-342900">
              <a:spcAft>
                <a:spcPts val="600"/>
              </a:spcAft>
              <a:buFont typeface="+mj-lt"/>
              <a:buAutoNum type="arabicPeriod"/>
            </a:pPr>
            <a:r>
              <a:rPr lang="it-IT" sz="1600" dirty="0">
                <a:solidFill>
                  <a:srgbClr val="345266"/>
                </a:solidFill>
              </a:rPr>
              <a:t>Box in vetroresina con grado di protezione IP66.  </a:t>
            </a:r>
          </a:p>
        </p:txBody>
      </p:sp>
      <p:sp>
        <p:nvSpPr>
          <p:cNvPr id="93460" name="Rectangle 64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grpSp>
        <p:nvGrpSpPr>
          <p:cNvPr id="22" name="Gruppo 21">
            <a:extLst>
              <a:ext uri="{FF2B5EF4-FFF2-40B4-BE49-F238E27FC236}">
                <a16:creationId xmlns:a16="http://schemas.microsoft.com/office/drawing/2014/main" id="{C0F67F65-896C-0AEC-9977-8951F5B9BCF7}"/>
              </a:ext>
            </a:extLst>
          </p:cNvPr>
          <p:cNvGrpSpPr/>
          <p:nvPr/>
        </p:nvGrpSpPr>
        <p:grpSpPr>
          <a:xfrm>
            <a:off x="6270233" y="3102715"/>
            <a:ext cx="2432576" cy="3243434"/>
            <a:chOff x="6597379" y="3102796"/>
            <a:chExt cx="2432576" cy="3243434"/>
          </a:xfrm>
        </p:grpSpPr>
        <p:pic>
          <p:nvPicPr>
            <p:cNvPr id="21" name="Immagine 20" descr="Immagine che contiene sporco, spazzatura&#10;&#10;Descrizione generata automaticamente">
              <a:extLst>
                <a:ext uri="{FF2B5EF4-FFF2-40B4-BE49-F238E27FC236}">
                  <a16:creationId xmlns:a16="http://schemas.microsoft.com/office/drawing/2014/main" id="{7D681366-1DA8-DFDF-70CD-87931190B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97379" y="3102796"/>
              <a:ext cx="2432576" cy="3243434"/>
            </a:xfrm>
            <a:prstGeom prst="rect">
              <a:avLst/>
            </a:prstGeom>
          </p:spPr>
        </p:pic>
        <p:sp>
          <p:nvSpPr>
            <p:cNvPr id="8" name="CasellaDiTesto 7">
              <a:extLst>
                <a:ext uri="{FF2B5EF4-FFF2-40B4-BE49-F238E27FC236}">
                  <a16:creationId xmlns:a16="http://schemas.microsoft.com/office/drawing/2014/main" id="{07FA5A26-00C0-3328-F912-358FFD2C11CF}"/>
                </a:ext>
              </a:extLst>
            </p:cNvPr>
            <p:cNvSpPr txBox="1"/>
            <p:nvPr/>
          </p:nvSpPr>
          <p:spPr>
            <a:xfrm>
              <a:off x="8542579" y="5808807"/>
              <a:ext cx="301686" cy="369332"/>
            </a:xfrm>
            <a:prstGeom prst="rect">
              <a:avLst/>
            </a:prstGeom>
            <a:solidFill>
              <a:srgbClr val="FFFF00"/>
            </a:solidFill>
            <a:ln w="28575">
              <a:solidFill>
                <a:srgbClr val="FFC000"/>
              </a:solidFill>
            </a:ln>
          </p:spPr>
          <p:txBody>
            <a:bodyPr wrap="none" rtlCol="0">
              <a:spAutoFit/>
            </a:bodyPr>
            <a:lstStyle/>
            <a:p>
              <a:r>
                <a:rPr lang="it-IT" dirty="0"/>
                <a:t>5</a:t>
              </a:r>
            </a:p>
          </p:txBody>
        </p:sp>
      </p:grpSp>
      <p:grpSp>
        <p:nvGrpSpPr>
          <p:cNvPr id="26" name="Gruppo 25">
            <a:extLst>
              <a:ext uri="{FF2B5EF4-FFF2-40B4-BE49-F238E27FC236}">
                <a16:creationId xmlns:a16="http://schemas.microsoft.com/office/drawing/2014/main" id="{13FA55DA-EDC3-A509-32B9-25077FB0531B}"/>
              </a:ext>
            </a:extLst>
          </p:cNvPr>
          <p:cNvGrpSpPr/>
          <p:nvPr/>
        </p:nvGrpSpPr>
        <p:grpSpPr>
          <a:xfrm>
            <a:off x="446336" y="3043288"/>
            <a:ext cx="5311064" cy="3718862"/>
            <a:chOff x="446336" y="3022506"/>
            <a:chExt cx="5311064" cy="3718862"/>
          </a:xfrm>
        </p:grpSpPr>
        <p:grpSp>
          <p:nvGrpSpPr>
            <p:cNvPr id="24" name="Gruppo 23">
              <a:extLst>
                <a:ext uri="{FF2B5EF4-FFF2-40B4-BE49-F238E27FC236}">
                  <a16:creationId xmlns:a16="http://schemas.microsoft.com/office/drawing/2014/main" id="{EB136A45-7C20-3D15-F01D-807049F04DD7}"/>
                </a:ext>
              </a:extLst>
            </p:cNvPr>
            <p:cNvGrpSpPr/>
            <p:nvPr/>
          </p:nvGrpSpPr>
          <p:grpSpPr>
            <a:xfrm>
              <a:off x="446336" y="3022506"/>
              <a:ext cx="5311064" cy="3718862"/>
              <a:chOff x="446336" y="3022506"/>
              <a:chExt cx="5311064" cy="3718862"/>
            </a:xfrm>
          </p:grpSpPr>
          <p:pic>
            <p:nvPicPr>
              <p:cNvPr id="1026" name="Picture 2">
                <a:extLst>
                  <a:ext uri="{FF2B5EF4-FFF2-40B4-BE49-F238E27FC236}">
                    <a16:creationId xmlns:a16="http://schemas.microsoft.com/office/drawing/2014/main" id="{96B16920-4EB8-9D80-D74F-7EF3F83E47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65" t="2718" r="2741" b="2866"/>
              <a:stretch/>
            </p:blipFill>
            <p:spPr bwMode="auto">
              <a:xfrm>
                <a:off x="446336" y="3043674"/>
                <a:ext cx="5277792" cy="3697694"/>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83EC5CD9-F55F-5F03-7FA5-96C7B582F44D}"/>
                  </a:ext>
                </a:extLst>
              </p:cNvPr>
              <p:cNvSpPr txBox="1"/>
              <p:nvPr/>
            </p:nvSpPr>
            <p:spPr>
              <a:xfrm>
                <a:off x="2915816" y="6325367"/>
                <a:ext cx="301686" cy="369332"/>
              </a:xfrm>
              <a:prstGeom prst="rect">
                <a:avLst/>
              </a:prstGeom>
              <a:solidFill>
                <a:srgbClr val="FFFF00"/>
              </a:solidFill>
              <a:ln w="28575">
                <a:solidFill>
                  <a:srgbClr val="FFC000"/>
                </a:solidFill>
              </a:ln>
            </p:spPr>
            <p:txBody>
              <a:bodyPr wrap="none" rtlCol="0">
                <a:spAutoFit/>
              </a:bodyPr>
              <a:lstStyle/>
              <a:p>
                <a:r>
                  <a:rPr lang="it-IT" dirty="0"/>
                  <a:t>1</a:t>
                </a:r>
              </a:p>
            </p:txBody>
          </p:sp>
          <p:sp>
            <p:nvSpPr>
              <p:cNvPr id="3" name="CasellaDiTesto 2">
                <a:extLst>
                  <a:ext uri="{FF2B5EF4-FFF2-40B4-BE49-F238E27FC236}">
                    <a16:creationId xmlns:a16="http://schemas.microsoft.com/office/drawing/2014/main" id="{A3E8A90F-0268-70C2-8015-65ECEE7B327F}"/>
                  </a:ext>
                </a:extLst>
              </p:cNvPr>
              <p:cNvSpPr txBox="1"/>
              <p:nvPr/>
            </p:nvSpPr>
            <p:spPr>
              <a:xfrm>
                <a:off x="5075468" y="6146679"/>
                <a:ext cx="301686" cy="369332"/>
              </a:xfrm>
              <a:prstGeom prst="rect">
                <a:avLst/>
              </a:prstGeom>
              <a:solidFill>
                <a:srgbClr val="FFFF00"/>
              </a:solidFill>
              <a:ln w="28575">
                <a:solidFill>
                  <a:srgbClr val="FFC000"/>
                </a:solidFill>
              </a:ln>
            </p:spPr>
            <p:txBody>
              <a:bodyPr wrap="none" rtlCol="0">
                <a:spAutoFit/>
              </a:bodyPr>
              <a:lstStyle/>
              <a:p>
                <a:r>
                  <a:rPr lang="it-IT" dirty="0"/>
                  <a:t>2</a:t>
                </a:r>
              </a:p>
            </p:txBody>
          </p:sp>
          <p:sp>
            <p:nvSpPr>
              <p:cNvPr id="7" name="CasellaDiTesto 6">
                <a:extLst>
                  <a:ext uri="{FF2B5EF4-FFF2-40B4-BE49-F238E27FC236}">
                    <a16:creationId xmlns:a16="http://schemas.microsoft.com/office/drawing/2014/main" id="{1464DED9-11EF-12CC-0A42-CABA9415D1AD}"/>
                  </a:ext>
                </a:extLst>
              </p:cNvPr>
              <p:cNvSpPr txBox="1"/>
              <p:nvPr/>
            </p:nvSpPr>
            <p:spPr>
              <a:xfrm>
                <a:off x="5292080" y="4907988"/>
                <a:ext cx="301686" cy="369332"/>
              </a:xfrm>
              <a:prstGeom prst="rect">
                <a:avLst/>
              </a:prstGeom>
              <a:solidFill>
                <a:srgbClr val="FFFF00"/>
              </a:solidFill>
              <a:ln w="28575">
                <a:solidFill>
                  <a:srgbClr val="FFC000"/>
                </a:solidFill>
              </a:ln>
            </p:spPr>
            <p:txBody>
              <a:bodyPr wrap="none" rtlCol="0">
                <a:spAutoFit/>
              </a:bodyPr>
              <a:lstStyle/>
              <a:p>
                <a:r>
                  <a:rPr lang="it-IT" dirty="0"/>
                  <a:t>3</a:t>
                </a:r>
              </a:p>
            </p:txBody>
          </p:sp>
          <p:cxnSp>
            <p:nvCxnSpPr>
              <p:cNvPr id="10" name="Connettore 2 9">
                <a:extLst>
                  <a:ext uri="{FF2B5EF4-FFF2-40B4-BE49-F238E27FC236}">
                    <a16:creationId xmlns:a16="http://schemas.microsoft.com/office/drawing/2014/main" id="{6A00FADF-EBFE-E8D0-9CAA-B518DECBC3FE}"/>
                  </a:ext>
                </a:extLst>
              </p:cNvPr>
              <p:cNvCxnSpPr>
                <a:stCxn id="3" idx="1"/>
              </p:cNvCxnSpPr>
              <p:nvPr/>
            </p:nvCxnSpPr>
            <p:spPr>
              <a:xfrm flipH="1" flipV="1">
                <a:off x="4798779" y="6043313"/>
                <a:ext cx="276689" cy="288032"/>
              </a:xfrm>
              <a:prstGeom prst="straightConnector1">
                <a:avLst/>
              </a:prstGeom>
              <a:ln w="28575">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11" name="Connettore 2 10">
                <a:extLst>
                  <a:ext uri="{FF2B5EF4-FFF2-40B4-BE49-F238E27FC236}">
                    <a16:creationId xmlns:a16="http://schemas.microsoft.com/office/drawing/2014/main" id="{10613CE3-79A7-44C6-6167-EAD5117CF2C4}"/>
                  </a:ext>
                </a:extLst>
              </p:cNvPr>
              <p:cNvCxnSpPr>
                <a:cxnSpLocks/>
                <a:stCxn id="7" idx="1"/>
              </p:cNvCxnSpPr>
              <p:nvPr/>
            </p:nvCxnSpPr>
            <p:spPr>
              <a:xfrm flipH="1">
                <a:off x="5142601" y="5092654"/>
                <a:ext cx="149479" cy="288032"/>
              </a:xfrm>
              <a:prstGeom prst="straightConnector1">
                <a:avLst/>
              </a:prstGeom>
              <a:ln w="28575">
                <a:solidFill>
                  <a:srgbClr val="FFC000"/>
                </a:solidFill>
                <a:tailEnd type="triangle"/>
              </a:ln>
            </p:spPr>
            <p:style>
              <a:lnRef idx="1">
                <a:schemeClr val="accent6"/>
              </a:lnRef>
              <a:fillRef idx="0">
                <a:schemeClr val="accent6"/>
              </a:fillRef>
              <a:effectRef idx="0">
                <a:schemeClr val="accent6"/>
              </a:effectRef>
              <a:fontRef idx="minor">
                <a:schemeClr val="tx1"/>
              </a:fontRef>
            </p:style>
          </p:cxnSp>
          <p:cxnSp>
            <p:nvCxnSpPr>
              <p:cNvPr id="14" name="Connettore 2 13">
                <a:extLst>
                  <a:ext uri="{FF2B5EF4-FFF2-40B4-BE49-F238E27FC236}">
                    <a16:creationId xmlns:a16="http://schemas.microsoft.com/office/drawing/2014/main" id="{35D69591-3C6A-2F14-C68D-4F185FFD8F4A}"/>
                  </a:ext>
                </a:extLst>
              </p:cNvPr>
              <p:cNvCxnSpPr>
                <a:cxnSpLocks/>
                <a:stCxn id="2" idx="1"/>
              </p:cNvCxnSpPr>
              <p:nvPr/>
            </p:nvCxnSpPr>
            <p:spPr>
              <a:xfrm flipH="1" flipV="1">
                <a:off x="2625297" y="6325367"/>
                <a:ext cx="290519" cy="184666"/>
              </a:xfrm>
              <a:prstGeom prst="straightConnector1">
                <a:avLst/>
              </a:prstGeom>
              <a:ln w="28575">
                <a:solidFill>
                  <a:srgbClr val="FFC000"/>
                </a:solidFill>
                <a:tailEnd type="triangle"/>
              </a:ln>
            </p:spPr>
            <p:style>
              <a:lnRef idx="1">
                <a:schemeClr val="accent6"/>
              </a:lnRef>
              <a:fillRef idx="0">
                <a:schemeClr val="accent6"/>
              </a:fillRef>
              <a:effectRef idx="0">
                <a:schemeClr val="accent6"/>
              </a:effectRef>
              <a:fontRef idx="minor">
                <a:schemeClr val="tx1"/>
              </a:fontRef>
            </p:style>
          </p:cxnSp>
          <p:sp>
            <p:nvSpPr>
              <p:cNvPr id="23" name="Rettangolo 22">
                <a:extLst>
                  <a:ext uri="{FF2B5EF4-FFF2-40B4-BE49-F238E27FC236}">
                    <a16:creationId xmlns:a16="http://schemas.microsoft.com/office/drawing/2014/main" id="{109CC8A8-C5E2-31E0-1E8F-C9CFE2A2A588}"/>
                  </a:ext>
                </a:extLst>
              </p:cNvPr>
              <p:cNvSpPr/>
              <p:nvPr/>
            </p:nvSpPr>
            <p:spPr>
              <a:xfrm>
                <a:off x="4677280" y="3022506"/>
                <a:ext cx="1080120" cy="28803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25" name="Rettangolo 24">
              <a:extLst>
                <a:ext uri="{FF2B5EF4-FFF2-40B4-BE49-F238E27FC236}">
                  <a16:creationId xmlns:a16="http://schemas.microsoft.com/office/drawing/2014/main" id="{3D817E04-3F40-9050-9A64-3771D84F722D}"/>
                </a:ext>
              </a:extLst>
            </p:cNvPr>
            <p:cNvSpPr/>
            <p:nvPr/>
          </p:nvSpPr>
          <p:spPr>
            <a:xfrm>
              <a:off x="2123690" y="3166522"/>
              <a:ext cx="1080120" cy="184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
        <p:nvSpPr>
          <p:cNvPr id="38" name="CasellaDiTesto 37">
            <a:extLst>
              <a:ext uri="{FF2B5EF4-FFF2-40B4-BE49-F238E27FC236}">
                <a16:creationId xmlns:a16="http://schemas.microsoft.com/office/drawing/2014/main" id="{ACAEBB75-6B6A-6EF6-EB67-D791F9EB6F81}"/>
              </a:ext>
            </a:extLst>
          </p:cNvPr>
          <p:cNvSpPr txBox="1"/>
          <p:nvPr/>
        </p:nvSpPr>
        <p:spPr>
          <a:xfrm>
            <a:off x="3788885" y="6039414"/>
            <a:ext cx="279648" cy="369332"/>
          </a:xfrm>
          <a:prstGeom prst="rect">
            <a:avLst/>
          </a:prstGeom>
          <a:solidFill>
            <a:srgbClr val="FFFF00"/>
          </a:solidFill>
          <a:ln w="28575">
            <a:solidFill>
              <a:srgbClr val="FFC000"/>
            </a:solidFill>
          </a:ln>
        </p:spPr>
        <p:txBody>
          <a:bodyPr wrap="square" rtlCol="0">
            <a:spAutoFit/>
          </a:bodyPr>
          <a:lstStyle/>
          <a:p>
            <a:r>
              <a:rPr lang="it-IT" dirty="0"/>
              <a:t>4</a:t>
            </a:r>
          </a:p>
        </p:txBody>
      </p:sp>
      <p:cxnSp>
        <p:nvCxnSpPr>
          <p:cNvPr id="39" name="Connettore 2 38">
            <a:extLst>
              <a:ext uri="{FF2B5EF4-FFF2-40B4-BE49-F238E27FC236}">
                <a16:creationId xmlns:a16="http://schemas.microsoft.com/office/drawing/2014/main" id="{8CC4F66F-D638-7A1D-E75D-F228BB6AF173}"/>
              </a:ext>
            </a:extLst>
          </p:cNvPr>
          <p:cNvCxnSpPr>
            <a:cxnSpLocks/>
            <a:stCxn id="38" idx="0"/>
          </p:cNvCxnSpPr>
          <p:nvPr/>
        </p:nvCxnSpPr>
        <p:spPr>
          <a:xfrm flipH="1" flipV="1">
            <a:off x="3922751" y="5808726"/>
            <a:ext cx="5958" cy="230688"/>
          </a:xfrm>
          <a:prstGeom prst="straightConnector1">
            <a:avLst/>
          </a:prstGeom>
          <a:ln w="28575">
            <a:solidFill>
              <a:srgbClr val="FFC000"/>
            </a:solidFill>
            <a:tailEnd type="triangle"/>
          </a:ln>
        </p:spPr>
        <p:style>
          <a:lnRef idx="1">
            <a:schemeClr val="accent6"/>
          </a:lnRef>
          <a:fillRef idx="0">
            <a:schemeClr val="accent6"/>
          </a:fillRef>
          <a:effectRef idx="0">
            <a:schemeClr val="accent6"/>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446336" y="163301"/>
            <a:ext cx="8229600" cy="861774"/>
          </a:xfrm>
        </p:spPr>
        <p:txBody>
          <a:bodyPr/>
          <a:lstStyle/>
          <a:p>
            <a:r>
              <a:rPr lang="it-IT" dirty="0">
                <a:solidFill>
                  <a:srgbClr val="FF0000"/>
                </a:solidFill>
              </a:rPr>
              <a:t>Sottosistema di “Protezione Integrativa dell’Area PL”</a:t>
            </a:r>
            <a:br>
              <a:rPr lang="it-IT" dirty="0">
                <a:solidFill>
                  <a:srgbClr val="FF0000"/>
                </a:solidFill>
              </a:rPr>
            </a:br>
            <a:r>
              <a:rPr lang="it-IT" sz="2400" dirty="0">
                <a:solidFill>
                  <a:srgbClr val="FF0000"/>
                </a:solidFill>
              </a:rPr>
              <a:t>Sottosistema di Monitoraggio Area : Armadio Di Sezionamento </a:t>
            </a:r>
            <a:endParaRPr lang="it-IT" sz="2400" dirty="0"/>
          </a:p>
        </p:txBody>
      </p:sp>
      <p:sp>
        <p:nvSpPr>
          <p:cNvPr id="93460" name="Rectangle 642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it-IT"/>
          </a:p>
        </p:txBody>
      </p:sp>
      <p:grpSp>
        <p:nvGrpSpPr>
          <p:cNvPr id="6" name="Gruppo 5">
            <a:extLst>
              <a:ext uri="{FF2B5EF4-FFF2-40B4-BE49-F238E27FC236}">
                <a16:creationId xmlns:a16="http://schemas.microsoft.com/office/drawing/2014/main" id="{E705B15D-F5E6-DE23-591A-177A96C33D6B}"/>
              </a:ext>
            </a:extLst>
          </p:cNvPr>
          <p:cNvGrpSpPr/>
          <p:nvPr/>
        </p:nvGrpSpPr>
        <p:grpSpPr>
          <a:xfrm>
            <a:off x="11448" y="3140968"/>
            <a:ext cx="9121104" cy="3223918"/>
            <a:chOff x="22896" y="1158833"/>
            <a:chExt cx="9121104" cy="3223918"/>
          </a:xfrm>
        </p:grpSpPr>
        <p:pic>
          <p:nvPicPr>
            <p:cNvPr id="2050" name="Picture 2">
              <a:extLst>
                <a:ext uri="{FF2B5EF4-FFF2-40B4-BE49-F238E27FC236}">
                  <a16:creationId xmlns:a16="http://schemas.microsoft.com/office/drawing/2014/main" id="{BE6E1A36-396E-656E-ADF6-A9B927EE79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96" y="1188376"/>
              <a:ext cx="4549102" cy="318437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DA4AB61-ED26-9E0C-916E-BD4649FE624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1136" y="1158833"/>
              <a:ext cx="4582864" cy="3223918"/>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ettangolo 8">
            <a:extLst>
              <a:ext uri="{FF2B5EF4-FFF2-40B4-BE49-F238E27FC236}">
                <a16:creationId xmlns:a16="http://schemas.microsoft.com/office/drawing/2014/main" id="{A2055CBA-ECE7-D304-FB5B-675364D1073B}"/>
              </a:ext>
            </a:extLst>
          </p:cNvPr>
          <p:cNvSpPr/>
          <p:nvPr/>
        </p:nvSpPr>
        <p:spPr>
          <a:xfrm>
            <a:off x="323528" y="1262090"/>
            <a:ext cx="8496944" cy="1277273"/>
          </a:xfrm>
          <a:prstGeom prst="rect">
            <a:avLst/>
          </a:prstGeom>
        </p:spPr>
        <p:txBody>
          <a:bodyPr wrap="square">
            <a:spAutoFit/>
          </a:bodyPr>
          <a:lstStyle/>
          <a:p>
            <a:pPr>
              <a:spcAft>
                <a:spcPts val="600"/>
              </a:spcAft>
              <a:buFont typeface="Arial" pitchFamily="34" charset="0"/>
            </a:pPr>
            <a:r>
              <a:rPr lang="it-IT" dirty="0">
                <a:solidFill>
                  <a:srgbClr val="345266"/>
                </a:solidFill>
              </a:rPr>
              <a:t>Se sono presenti </a:t>
            </a:r>
            <a:r>
              <a:rPr lang="it-IT" b="1" dirty="0">
                <a:solidFill>
                  <a:srgbClr val="345266"/>
                </a:solidFill>
              </a:rPr>
              <a:t>2 o più armadi di sezionamento </a:t>
            </a:r>
            <a:r>
              <a:rPr lang="it-IT" dirty="0">
                <a:solidFill>
                  <a:srgbClr val="345266"/>
                </a:solidFill>
              </a:rPr>
              <a:t>sarà possibile trovare il permutatore di fibre ottiche duplicato. </a:t>
            </a:r>
          </a:p>
          <a:p>
            <a:pPr>
              <a:spcAft>
                <a:spcPts val="600"/>
              </a:spcAft>
              <a:buFont typeface="Arial" pitchFamily="34" charset="0"/>
            </a:pPr>
            <a:r>
              <a:rPr lang="it-IT" dirty="0">
                <a:solidFill>
                  <a:srgbClr val="345266"/>
                </a:solidFill>
              </a:rPr>
              <a:t>Questo accade perché se la </a:t>
            </a:r>
            <a:r>
              <a:rPr lang="it-IT" b="1" dirty="0">
                <a:solidFill>
                  <a:srgbClr val="345266"/>
                </a:solidFill>
              </a:rPr>
              <a:t>distanza tra la UDC e l’armadio di sezionamento è eccesiva </a:t>
            </a:r>
            <a:r>
              <a:rPr lang="it-IT" dirty="0">
                <a:solidFill>
                  <a:srgbClr val="345266"/>
                </a:solidFill>
              </a:rPr>
              <a:t>conviene </a:t>
            </a:r>
            <a:r>
              <a:rPr lang="it-IT" b="1" dirty="0">
                <a:solidFill>
                  <a:srgbClr val="345266"/>
                </a:solidFill>
              </a:rPr>
              <a:t>duplicare il permutatore di fibre ottiche </a:t>
            </a:r>
            <a:r>
              <a:rPr lang="it-IT" dirty="0">
                <a:solidFill>
                  <a:srgbClr val="345266"/>
                </a:solidFill>
              </a:rPr>
              <a:t>invece di stendere 2 cavi in fibra.</a:t>
            </a:r>
          </a:p>
        </p:txBody>
      </p:sp>
    </p:spTree>
    <p:extLst>
      <p:ext uri="{BB962C8B-B14F-4D97-AF65-F5344CB8AC3E}">
        <p14:creationId xmlns:p14="http://schemas.microsoft.com/office/powerpoint/2010/main" val="83302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84885"/>
          </a:xfrm>
        </p:spPr>
        <p:txBody>
          <a:bodyPr/>
          <a:lstStyle/>
          <a:p>
            <a:r>
              <a:rPr lang="it-IT" dirty="0">
                <a:solidFill>
                  <a:srgbClr val="FF0000"/>
                </a:solidFill>
              </a:rPr>
              <a:t>Sottosistema di “Protezione Integrativa dell’Area PL”:</a:t>
            </a:r>
            <a:br>
              <a:rPr lang="it-IT" dirty="0">
                <a:solidFill>
                  <a:srgbClr val="FF0000"/>
                </a:solidFill>
              </a:rPr>
            </a:br>
            <a:r>
              <a:rPr lang="it-IT" spc="-200" dirty="0"/>
              <a:t> </a:t>
            </a:r>
            <a:r>
              <a:rPr lang="it-IT" sz="2400" spc="-200" dirty="0">
                <a:solidFill>
                  <a:srgbClr val="FF0000"/>
                </a:solidFill>
              </a:rPr>
              <a:t>Sottosistema di Elaborazione  --  Unità di Controllo (UdC)</a:t>
            </a:r>
            <a:endParaRPr lang="it-IT" sz="2400" dirty="0">
              <a:solidFill>
                <a:srgbClr val="FF0000"/>
              </a:solidFill>
            </a:endParaRPr>
          </a:p>
        </p:txBody>
      </p:sp>
      <p:pic>
        <p:nvPicPr>
          <p:cNvPr id="15363" name="Immagine 10"/>
          <p:cNvPicPr>
            <a:picLocks noChangeAspect="1" noChangeArrowheads="1"/>
          </p:cNvPicPr>
          <p:nvPr/>
        </p:nvPicPr>
        <p:blipFill>
          <a:blip r:embed="rId3" cstate="print"/>
          <a:srcRect/>
          <a:stretch>
            <a:fillRect/>
          </a:stretch>
        </p:blipFill>
        <p:spPr bwMode="auto">
          <a:xfrm>
            <a:off x="3932314" y="1599084"/>
            <a:ext cx="5252085" cy="3931920"/>
          </a:xfrm>
          <a:prstGeom prst="rect">
            <a:avLst/>
          </a:prstGeom>
          <a:noFill/>
          <a:ln w="9525">
            <a:noFill/>
            <a:miter lim="800000"/>
            <a:headEnd/>
            <a:tailEnd/>
          </a:ln>
        </p:spPr>
      </p:pic>
      <p:sp>
        <p:nvSpPr>
          <p:cNvPr id="4" name="Rettangolo 3"/>
          <p:cNvSpPr/>
          <p:nvPr/>
        </p:nvSpPr>
        <p:spPr>
          <a:xfrm>
            <a:off x="61363" y="1695301"/>
            <a:ext cx="3888432" cy="3739485"/>
          </a:xfrm>
          <a:prstGeom prst="rect">
            <a:avLst/>
          </a:prstGeom>
        </p:spPr>
        <p:txBody>
          <a:bodyPr wrap="square">
            <a:spAutoFit/>
          </a:bodyPr>
          <a:lstStyle/>
          <a:p>
            <a:r>
              <a:rPr lang="it-IT" b="1" dirty="0">
                <a:solidFill>
                  <a:srgbClr val="345266"/>
                </a:solidFill>
              </a:rPr>
              <a:t>Il Sottosistema di Elaborazione :</a:t>
            </a:r>
          </a:p>
          <a:p>
            <a:pPr marL="342900" indent="-342900">
              <a:spcAft>
                <a:spcPts val="600"/>
              </a:spcAft>
              <a:buFont typeface="Arial" panose="020B0604020202020204" pitchFamily="34" charset="0"/>
              <a:buChar char="•"/>
            </a:pPr>
            <a:r>
              <a:rPr lang="it-IT" sz="1600" dirty="0">
                <a:solidFill>
                  <a:srgbClr val="345266"/>
                </a:solidFill>
              </a:rPr>
              <a:t>È costituito dall’Unità di Controllo (UdC);</a:t>
            </a:r>
          </a:p>
          <a:p>
            <a:pPr marL="342900" indent="-342900">
              <a:spcAft>
                <a:spcPts val="600"/>
              </a:spcAft>
              <a:buFont typeface="Arial" panose="020B0604020202020204" pitchFamily="34" charset="0"/>
              <a:buChar char="•"/>
            </a:pPr>
            <a:r>
              <a:rPr lang="it-IT" sz="1600" dirty="0">
                <a:solidFill>
                  <a:srgbClr val="345266"/>
                </a:solidFill>
              </a:rPr>
              <a:t>È installato presso la sala relè  di  Stazione o in garitta;</a:t>
            </a:r>
          </a:p>
          <a:p>
            <a:pPr marL="342900" indent="-342900">
              <a:spcAft>
                <a:spcPts val="600"/>
              </a:spcAft>
              <a:buFont typeface="Arial" panose="020B0604020202020204" pitchFamily="34" charset="0"/>
              <a:buChar char="•"/>
            </a:pPr>
            <a:r>
              <a:rPr lang="it-IT" sz="1600" dirty="0">
                <a:solidFill>
                  <a:srgbClr val="345266"/>
                </a:solidFill>
              </a:rPr>
              <a:t>Può gestire le interfacce verso il segnalamento per un massimo di 4 PL ;</a:t>
            </a:r>
          </a:p>
          <a:p>
            <a:pPr marL="342900" indent="-342900">
              <a:spcAft>
                <a:spcPts val="600"/>
              </a:spcAft>
              <a:buFont typeface="Arial" panose="020B0604020202020204" pitchFamily="34" charset="0"/>
              <a:buChar char="•"/>
            </a:pPr>
            <a:r>
              <a:rPr lang="it-IT" sz="1600" dirty="0">
                <a:solidFill>
                  <a:srgbClr val="345266"/>
                </a:solidFill>
              </a:rPr>
              <a:t>Può gestire complessivamente fino a 8 UdR;</a:t>
            </a:r>
          </a:p>
          <a:p>
            <a:pPr marL="342900" indent="-342900">
              <a:spcAft>
                <a:spcPts val="600"/>
              </a:spcAft>
              <a:buFont typeface="Arial" panose="020B0604020202020204" pitchFamily="34" charset="0"/>
              <a:buChar char="•"/>
            </a:pPr>
            <a:r>
              <a:rPr lang="it-IT" sz="1600" dirty="0">
                <a:solidFill>
                  <a:srgbClr val="345266"/>
                </a:solidFill>
              </a:rPr>
              <a:t>La massima area monitorata da una UdR è pari a circa 300 mq. In funzione della dimensione dell’area PL da monitorare è possibile aggregare fino ad 8 UdR. </a:t>
            </a:r>
          </a:p>
          <a:p>
            <a:endParaRPr lang="it-IT" spc="-2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p:txBody>
          <a:bodyPr/>
          <a:lstStyle/>
          <a:p>
            <a:r>
              <a:rPr lang="it-IT" dirty="0">
                <a:solidFill>
                  <a:srgbClr val="FF0000"/>
                </a:solidFill>
              </a:rPr>
              <a:t>Sistema Rilevamento Ostacoli: PAI-PL</a:t>
            </a:r>
          </a:p>
        </p:txBody>
      </p:sp>
      <p:sp>
        <p:nvSpPr>
          <p:cNvPr id="5" name="Segnaposto contenuto 4"/>
          <p:cNvSpPr>
            <a:spLocks noGrp="1"/>
          </p:cNvSpPr>
          <p:nvPr>
            <p:ph idx="1"/>
          </p:nvPr>
        </p:nvSpPr>
        <p:spPr>
          <a:xfrm>
            <a:off x="323528" y="980728"/>
            <a:ext cx="8496944" cy="1296144"/>
          </a:xfrm>
        </p:spPr>
        <p:txBody>
          <a:bodyPr/>
          <a:lstStyle/>
          <a:p>
            <a:pPr algn="just"/>
            <a:r>
              <a:rPr lang="it-IT" b="1" dirty="0"/>
              <a:t>SRO </a:t>
            </a:r>
            <a:r>
              <a:rPr lang="it-IT" dirty="0"/>
              <a:t>- Il Sistema di Rilevamento Ostacoli è un impianto per il </a:t>
            </a:r>
            <a:r>
              <a:rPr lang="it-IT" b="1" dirty="0"/>
              <a:t>controllo automatico della libertà </a:t>
            </a:r>
            <a:r>
              <a:rPr lang="it-IT" dirty="0"/>
              <a:t>di un tratto di linea ferroviaria da monitorare, generalmente in corrispondenza di un </a:t>
            </a:r>
            <a:r>
              <a:rPr lang="it-IT" b="1" dirty="0"/>
              <a:t>viadotto stradale</a:t>
            </a:r>
            <a:r>
              <a:rPr lang="it-IT" dirty="0"/>
              <a:t>, di un </a:t>
            </a:r>
            <a:r>
              <a:rPr lang="it-IT" b="1" dirty="0"/>
              <a:t>tunnel </a:t>
            </a:r>
            <a:r>
              <a:rPr lang="it-IT" dirty="0"/>
              <a:t>o di un </a:t>
            </a:r>
            <a:r>
              <a:rPr lang="it-IT" b="1" dirty="0"/>
              <a:t>passaggio a livello ferroviario (PAI-PL)</a:t>
            </a:r>
            <a:r>
              <a:rPr lang="it-IT" dirty="0"/>
              <a:t>.</a:t>
            </a:r>
          </a:p>
          <a:p>
            <a:pPr algn="just"/>
            <a:endParaRPr lang="it-IT" sz="1100" dirty="0"/>
          </a:p>
          <a:p>
            <a:pPr algn="just">
              <a:buFont typeface="Arial" pitchFamily="34" charset="0"/>
              <a:buChar char="•"/>
            </a:pPr>
            <a:endParaRPr lang="it-IT" dirty="0"/>
          </a:p>
        </p:txBody>
      </p:sp>
      <p:pic>
        <p:nvPicPr>
          <p:cNvPr id="45057" name="Picture 1" descr="C:\Documents and Settings\corrado.pisani\Desktop\Immagini presentazione\Faller_120493_354_Viadotto.jpg">
            <a:hlinkClick r:id="" action="ppaction://hlinkshowjump?jump=nextslide"/>
          </p:cNvPr>
          <p:cNvPicPr>
            <a:picLocks noChangeAspect="1" noChangeArrowheads="1"/>
          </p:cNvPicPr>
          <p:nvPr/>
        </p:nvPicPr>
        <p:blipFill rotWithShape="1">
          <a:blip r:embed="rId3" cstate="print"/>
          <a:srcRect l="4903"/>
          <a:stretch/>
        </p:blipFill>
        <p:spPr bwMode="auto">
          <a:xfrm>
            <a:off x="5048816" y="2276872"/>
            <a:ext cx="3576320" cy="2672615"/>
          </a:xfrm>
          <a:prstGeom prst="rect">
            <a:avLst/>
          </a:prstGeom>
          <a:noFill/>
        </p:spPr>
      </p:pic>
      <p:pic>
        <p:nvPicPr>
          <p:cNvPr id="45058" name="Picture 2" descr="C:\Documents and Settings\corrado.pisani\Desktop\Immagini presentazione\Galleria_p1060243.jpg">
            <a:hlinkClick r:id="" action="ppaction://hlinkshowjump?jump=nextslide"/>
          </p:cNvPr>
          <p:cNvPicPr>
            <a:picLocks noChangeAspect="1" noChangeArrowheads="1"/>
          </p:cNvPicPr>
          <p:nvPr/>
        </p:nvPicPr>
        <p:blipFill>
          <a:blip r:embed="rId4" cstate="print"/>
          <a:srcRect/>
          <a:stretch>
            <a:fillRect/>
          </a:stretch>
        </p:blipFill>
        <p:spPr bwMode="auto">
          <a:xfrm>
            <a:off x="323528" y="2288239"/>
            <a:ext cx="3576320" cy="2682240"/>
          </a:xfrm>
          <a:prstGeom prst="rect">
            <a:avLst/>
          </a:prstGeom>
          <a:noFill/>
        </p:spPr>
      </p:pic>
      <p:pic>
        <p:nvPicPr>
          <p:cNvPr id="45059" name="Picture 3" descr="C:\Documents and Settings\corrado.pisani\Desktop\Immagini presentazione\PL_San CandidoP10400251.JPG">
            <a:hlinkClick r:id="" action="ppaction://hlinkshowjump?jump=previousslide"/>
          </p:cNvPr>
          <p:cNvPicPr>
            <a:picLocks noChangeAspect="1" noChangeArrowheads="1"/>
          </p:cNvPicPr>
          <p:nvPr/>
        </p:nvPicPr>
        <p:blipFill rotWithShape="1">
          <a:blip r:embed="rId5" cstate="print"/>
          <a:srcRect b="15090"/>
          <a:stretch/>
        </p:blipFill>
        <p:spPr bwMode="auto">
          <a:xfrm>
            <a:off x="2722176" y="4509120"/>
            <a:ext cx="3576320" cy="227693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p:cNvSpPr txBox="1"/>
          <p:nvPr/>
        </p:nvSpPr>
        <p:spPr>
          <a:xfrm>
            <a:off x="395536" y="1196752"/>
            <a:ext cx="5904656" cy="4447371"/>
          </a:xfrm>
          <a:prstGeom prst="rect">
            <a:avLst/>
          </a:prstGeom>
          <a:noFill/>
        </p:spPr>
        <p:txBody>
          <a:bodyPr wrap="square" rtlCol="0">
            <a:spAutoFit/>
          </a:bodyPr>
          <a:lstStyle/>
          <a:p>
            <a:pPr algn="just"/>
            <a:r>
              <a:rPr lang="it-IT" dirty="0">
                <a:solidFill>
                  <a:srgbClr val="345266"/>
                </a:solidFill>
              </a:rPr>
              <a:t>L’ </a:t>
            </a:r>
            <a:r>
              <a:rPr lang="it-IT" b="1" dirty="0">
                <a:solidFill>
                  <a:srgbClr val="345266"/>
                </a:solidFill>
              </a:rPr>
              <a:t>Unità di Controllo</a:t>
            </a:r>
            <a:r>
              <a:rPr lang="it-IT" dirty="0">
                <a:solidFill>
                  <a:srgbClr val="345266"/>
                </a:solidFill>
              </a:rPr>
              <a:t>:</a:t>
            </a:r>
          </a:p>
          <a:p>
            <a:pPr marL="342900" indent="-342900">
              <a:spcAft>
                <a:spcPts val="600"/>
              </a:spcAft>
              <a:buFont typeface="Arial" panose="020B0604020202020204" pitchFamily="34" charset="0"/>
              <a:buChar char="•"/>
            </a:pPr>
            <a:r>
              <a:rPr lang="it-IT" sz="1600" b="1" dirty="0">
                <a:solidFill>
                  <a:srgbClr val="345266"/>
                </a:solidFill>
              </a:rPr>
              <a:t>Impartisce</a:t>
            </a:r>
            <a:r>
              <a:rPr lang="it-IT" sz="1600" dirty="0">
                <a:solidFill>
                  <a:srgbClr val="345266"/>
                </a:solidFill>
              </a:rPr>
              <a:t> </a:t>
            </a:r>
            <a:r>
              <a:rPr lang="it-IT" sz="1600" i="1" dirty="0">
                <a:solidFill>
                  <a:srgbClr val="345266"/>
                </a:solidFill>
              </a:rPr>
              <a:t>i </a:t>
            </a:r>
            <a:r>
              <a:rPr lang="it-IT" sz="1600" b="1" i="1" dirty="0">
                <a:solidFill>
                  <a:srgbClr val="345266"/>
                </a:solidFill>
              </a:rPr>
              <a:t>Comandi di Scansione e Test Diagnostici </a:t>
            </a:r>
            <a:r>
              <a:rPr lang="it-IT" sz="1600" dirty="0">
                <a:solidFill>
                  <a:srgbClr val="345266"/>
                </a:solidFill>
              </a:rPr>
              <a:t>alle </a:t>
            </a:r>
            <a:r>
              <a:rPr lang="it-IT" sz="1600" b="1" dirty="0">
                <a:solidFill>
                  <a:srgbClr val="345266"/>
                </a:solidFill>
              </a:rPr>
              <a:t>UdR</a:t>
            </a:r>
            <a:r>
              <a:rPr lang="it-IT" sz="1600" dirty="0">
                <a:solidFill>
                  <a:srgbClr val="345266"/>
                </a:solidFill>
              </a:rPr>
              <a:t> (</a:t>
            </a:r>
            <a:r>
              <a:rPr lang="it-IT" sz="1600" b="1" dirty="0">
                <a:solidFill>
                  <a:srgbClr val="345266"/>
                </a:solidFill>
              </a:rPr>
              <a:t>comunicazione sicura UDC_UDR</a:t>
            </a:r>
            <a:r>
              <a:rPr lang="it-IT" sz="1600" dirty="0">
                <a:solidFill>
                  <a:srgbClr val="345266"/>
                </a:solidFill>
              </a:rPr>
              <a:t>);</a:t>
            </a:r>
          </a:p>
          <a:p>
            <a:pPr marL="342900" indent="-342900">
              <a:spcAft>
                <a:spcPts val="600"/>
              </a:spcAft>
              <a:buFont typeface="Arial" panose="020B0604020202020204" pitchFamily="34" charset="0"/>
              <a:buChar char="•"/>
            </a:pPr>
            <a:r>
              <a:rPr lang="it-IT" sz="1600" dirty="0">
                <a:solidFill>
                  <a:srgbClr val="345266"/>
                </a:solidFill>
              </a:rPr>
              <a:t>Il collegamento fra l'Unità di Controllo e le Unità di Rilevamento è realizzato con cavi in fibra ottica;</a:t>
            </a:r>
          </a:p>
          <a:p>
            <a:pPr marL="342900" indent="-342900">
              <a:spcAft>
                <a:spcPts val="600"/>
              </a:spcAft>
              <a:buFont typeface="Arial" panose="020B0604020202020204" pitchFamily="34" charset="0"/>
              <a:buChar char="•"/>
            </a:pPr>
            <a:r>
              <a:rPr lang="it-IT" sz="1600" dirty="0">
                <a:solidFill>
                  <a:srgbClr val="345266"/>
                </a:solidFill>
              </a:rPr>
              <a:t>Aggrega i risultati ottenuti dalle Unità di Rilevamento e </a:t>
            </a:r>
            <a:r>
              <a:rPr lang="it-IT" sz="1600" b="1" dirty="0">
                <a:solidFill>
                  <a:srgbClr val="345266"/>
                </a:solidFill>
              </a:rPr>
              <a:t>fornisce/nega il consenso alla marcia treno </a:t>
            </a:r>
            <a:r>
              <a:rPr lang="it-IT" sz="1600" dirty="0">
                <a:solidFill>
                  <a:srgbClr val="345266"/>
                </a:solidFill>
              </a:rPr>
              <a:t>nel caso di  assenza/presenza di ingombri “pericolosi”;</a:t>
            </a:r>
          </a:p>
          <a:p>
            <a:pPr marL="342900" indent="-342900">
              <a:spcAft>
                <a:spcPts val="600"/>
              </a:spcAft>
              <a:buFont typeface="Arial" panose="020B0604020202020204" pitchFamily="34" charset="0"/>
              <a:buChar char="•"/>
            </a:pPr>
            <a:r>
              <a:rPr lang="it-IT" sz="1600" dirty="0">
                <a:solidFill>
                  <a:srgbClr val="345266"/>
                </a:solidFill>
              </a:rPr>
              <a:t>Si </a:t>
            </a:r>
            <a:r>
              <a:rPr lang="it-IT" sz="1600" b="1" dirty="0">
                <a:solidFill>
                  <a:srgbClr val="345266"/>
                </a:solidFill>
              </a:rPr>
              <a:t>interfaccia con l’Impianto IS </a:t>
            </a:r>
            <a:r>
              <a:rPr lang="it-IT" sz="1600" dirty="0">
                <a:solidFill>
                  <a:srgbClr val="345266"/>
                </a:solidFill>
              </a:rPr>
              <a:t>per la lettura dello stato di </a:t>
            </a:r>
            <a:r>
              <a:rPr lang="it-IT" sz="1600" b="1" dirty="0">
                <a:solidFill>
                  <a:srgbClr val="345266"/>
                </a:solidFill>
              </a:rPr>
              <a:t>chiusura delle barriere </a:t>
            </a:r>
            <a:r>
              <a:rPr lang="it-IT" sz="1600" dirty="0">
                <a:solidFill>
                  <a:srgbClr val="345266"/>
                </a:solidFill>
              </a:rPr>
              <a:t>e la comunicazione dello stato di </a:t>
            </a:r>
            <a:r>
              <a:rPr lang="it-IT" sz="1600" b="1" dirty="0">
                <a:solidFill>
                  <a:srgbClr val="345266"/>
                </a:solidFill>
              </a:rPr>
              <a:t>“Accertamento della Libertà”</a:t>
            </a:r>
            <a:r>
              <a:rPr lang="it-IT" sz="1600" dirty="0">
                <a:solidFill>
                  <a:srgbClr val="345266"/>
                </a:solidFill>
              </a:rPr>
              <a:t> e dello stato di </a:t>
            </a:r>
            <a:r>
              <a:rPr lang="it-IT" sz="1600" b="1" dirty="0">
                <a:solidFill>
                  <a:srgbClr val="345266"/>
                </a:solidFill>
              </a:rPr>
              <a:t>“Errore Diagnostico”</a:t>
            </a:r>
            <a:r>
              <a:rPr lang="it-IT" sz="1600" dirty="0">
                <a:solidFill>
                  <a:srgbClr val="345266"/>
                </a:solidFill>
              </a:rPr>
              <a:t> del sistema;</a:t>
            </a:r>
          </a:p>
          <a:p>
            <a:pPr marL="342900" indent="-342900">
              <a:spcAft>
                <a:spcPts val="600"/>
              </a:spcAft>
              <a:buFont typeface="Arial" panose="020B0604020202020204" pitchFamily="34" charset="0"/>
              <a:buChar char="•"/>
            </a:pPr>
            <a:r>
              <a:rPr lang="it-IT" sz="1600" dirty="0">
                <a:solidFill>
                  <a:srgbClr val="345266"/>
                </a:solidFill>
              </a:rPr>
              <a:t>Il Sistema di Rilevamento Ostacoli trasmette le informazioni sullo stato del sistema e sull'occupazione dell'area monitorata alla Postazione Centrale di Controllo del Sistema – PCCS (interfaccia UDC_DIAG).</a:t>
            </a:r>
          </a:p>
        </p:txBody>
      </p:sp>
      <p:sp>
        <p:nvSpPr>
          <p:cNvPr id="8" name="Titolo 1"/>
          <p:cNvSpPr>
            <a:spLocks noGrp="1"/>
          </p:cNvSpPr>
          <p:nvPr>
            <p:ph type="title"/>
          </p:nvPr>
        </p:nvSpPr>
        <p:spPr>
          <a:xfrm>
            <a:off x="395536" y="163301"/>
            <a:ext cx="8229600" cy="984885"/>
          </a:xfrm>
        </p:spPr>
        <p:txBody>
          <a:bodyPr/>
          <a:lstStyle/>
          <a:p>
            <a:r>
              <a:rPr lang="it-IT" dirty="0">
                <a:solidFill>
                  <a:srgbClr val="FF0000"/>
                </a:solidFill>
              </a:rPr>
              <a:t>Sottosistema di “Protezione Integrativa dell’Area PL”:</a:t>
            </a:r>
            <a:br>
              <a:rPr lang="it-IT" dirty="0">
                <a:solidFill>
                  <a:srgbClr val="FF0000"/>
                </a:solidFill>
              </a:rPr>
            </a:br>
            <a:r>
              <a:rPr lang="it-IT" spc="-200" dirty="0"/>
              <a:t> </a:t>
            </a:r>
            <a:r>
              <a:rPr lang="it-IT" sz="2400" spc="-200" dirty="0">
                <a:solidFill>
                  <a:srgbClr val="FF0000"/>
                </a:solidFill>
              </a:rPr>
              <a:t>Sottosistema di Elaborazione  --  Unità di Controllo (UDC)</a:t>
            </a:r>
            <a:endParaRPr lang="it-IT" sz="2400" dirty="0">
              <a:solidFill>
                <a:srgbClr val="FF0000"/>
              </a:solidFill>
            </a:endParaRPr>
          </a:p>
        </p:txBody>
      </p:sp>
      <p:pic>
        <p:nvPicPr>
          <p:cNvPr id="129025" name="Picture 1"/>
          <p:cNvPicPr>
            <a:picLocks noChangeAspect="1" noChangeArrowheads="1"/>
          </p:cNvPicPr>
          <p:nvPr/>
        </p:nvPicPr>
        <p:blipFill>
          <a:blip r:embed="rId3" cstate="print"/>
          <a:srcRect/>
          <a:stretch>
            <a:fillRect/>
          </a:stretch>
        </p:blipFill>
        <p:spPr bwMode="auto">
          <a:xfrm>
            <a:off x="6228184" y="1052736"/>
            <a:ext cx="2684717" cy="5285232"/>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323528" y="116632"/>
            <a:ext cx="8640960" cy="954107"/>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dirty="0">
                <a:solidFill>
                  <a:srgbClr val="FF0000"/>
                </a:solidFill>
              </a:rPr>
            </a:br>
            <a:r>
              <a:rPr lang="it-IT" spc="-200" dirty="0"/>
              <a:t> </a:t>
            </a:r>
            <a:r>
              <a:rPr lang="it-IT" sz="2400" b="1" spc="-200" dirty="0">
                <a:solidFill>
                  <a:srgbClr val="FF0000"/>
                </a:solidFill>
                <a:latin typeface="+mj-lt"/>
                <a:ea typeface="+mj-ea"/>
                <a:cs typeface="+mj-cs"/>
              </a:rPr>
              <a:t>Armadio  UDC</a:t>
            </a:r>
          </a:p>
        </p:txBody>
      </p:sp>
      <p:pic>
        <p:nvPicPr>
          <p:cNvPr id="5" name="Immagine 4"/>
          <p:cNvPicPr/>
          <p:nvPr/>
        </p:nvPicPr>
        <p:blipFill>
          <a:blip r:embed="rId3" cstate="print"/>
          <a:srcRect/>
          <a:stretch>
            <a:fillRect/>
          </a:stretch>
        </p:blipFill>
        <p:spPr bwMode="auto">
          <a:xfrm>
            <a:off x="1485202" y="1179402"/>
            <a:ext cx="6120130" cy="548986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p:cNvSpPr/>
          <p:nvPr/>
        </p:nvSpPr>
        <p:spPr>
          <a:xfrm>
            <a:off x="323528" y="116632"/>
            <a:ext cx="8640960" cy="954107"/>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dirty="0">
                <a:solidFill>
                  <a:srgbClr val="FF0000"/>
                </a:solidFill>
              </a:rPr>
            </a:br>
            <a:r>
              <a:rPr lang="it-IT" spc="-200" dirty="0"/>
              <a:t> </a:t>
            </a:r>
            <a:r>
              <a:rPr lang="it-IT" sz="2400" b="1" spc="-200" dirty="0">
                <a:solidFill>
                  <a:srgbClr val="FF0000"/>
                </a:solidFill>
                <a:latin typeface="+mj-lt"/>
                <a:ea typeface="+mj-ea"/>
                <a:cs typeface="+mj-cs"/>
              </a:rPr>
              <a:t>Armadio UDC -  gestione di 1 PL - 1 UDR</a:t>
            </a:r>
          </a:p>
        </p:txBody>
      </p:sp>
      <p:pic>
        <p:nvPicPr>
          <p:cNvPr id="87043" name="Picture 3"/>
          <p:cNvPicPr>
            <a:picLocks noChangeAspect="1" noChangeArrowheads="1"/>
          </p:cNvPicPr>
          <p:nvPr/>
        </p:nvPicPr>
        <p:blipFill>
          <a:blip r:embed="rId3" cstate="print"/>
          <a:srcRect/>
          <a:stretch>
            <a:fillRect/>
          </a:stretch>
        </p:blipFill>
        <p:spPr bwMode="auto">
          <a:xfrm>
            <a:off x="3526426" y="1093120"/>
            <a:ext cx="2327593" cy="5409852"/>
          </a:xfrm>
          <a:prstGeom prst="rect">
            <a:avLst/>
          </a:prstGeom>
          <a:noFill/>
          <a:ln w="9525">
            <a:noFill/>
            <a:miter lim="800000"/>
            <a:headEnd/>
            <a:tailEnd/>
          </a:ln>
        </p:spPr>
      </p:pic>
      <p:pic>
        <p:nvPicPr>
          <p:cNvPr id="128001" name="Picture 1"/>
          <p:cNvPicPr>
            <a:picLocks noChangeAspect="1" noChangeArrowheads="1"/>
          </p:cNvPicPr>
          <p:nvPr/>
        </p:nvPicPr>
        <p:blipFill>
          <a:blip r:embed="rId4" cstate="print"/>
          <a:srcRect/>
          <a:stretch>
            <a:fillRect/>
          </a:stretch>
        </p:blipFill>
        <p:spPr bwMode="auto">
          <a:xfrm>
            <a:off x="346865" y="1144936"/>
            <a:ext cx="2684717" cy="5285232"/>
          </a:xfrm>
          <a:prstGeom prst="rect">
            <a:avLst/>
          </a:prstGeom>
          <a:noFill/>
          <a:ln w="9525">
            <a:noFill/>
            <a:miter lim="800000"/>
            <a:headEnd/>
            <a:tailEnd/>
          </a:ln>
        </p:spPr>
      </p:pic>
      <p:pic>
        <p:nvPicPr>
          <p:cNvPr id="87042" name="Picture 2"/>
          <p:cNvPicPr>
            <a:picLocks noChangeAspect="1" noChangeArrowheads="1"/>
          </p:cNvPicPr>
          <p:nvPr/>
        </p:nvPicPr>
        <p:blipFill>
          <a:blip r:embed="rId5" cstate="print"/>
          <a:srcRect/>
          <a:stretch>
            <a:fillRect/>
          </a:stretch>
        </p:blipFill>
        <p:spPr bwMode="auto">
          <a:xfrm>
            <a:off x="6348863" y="1093120"/>
            <a:ext cx="2448272" cy="5388864"/>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323528" y="116632"/>
            <a:ext cx="8640960" cy="1323439"/>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dirty="0">
                <a:solidFill>
                  <a:srgbClr val="FF0000"/>
                </a:solidFill>
              </a:rPr>
            </a:br>
            <a:r>
              <a:rPr lang="it-IT" spc="-200" dirty="0"/>
              <a:t> </a:t>
            </a:r>
            <a:r>
              <a:rPr lang="it-IT" sz="2400" b="1" spc="-200" dirty="0">
                <a:solidFill>
                  <a:srgbClr val="FF0000"/>
                </a:solidFill>
                <a:latin typeface="+mj-lt"/>
                <a:ea typeface="+mj-ea"/>
                <a:cs typeface="+mj-cs"/>
              </a:rPr>
              <a:t>Sottosistema di Elaborazione  </a:t>
            </a:r>
            <a:r>
              <a:rPr lang="it-IT" sz="2400" b="1" spc="-200" dirty="0" err="1">
                <a:solidFill>
                  <a:srgbClr val="FF0000"/>
                </a:solidFill>
                <a:latin typeface="+mj-lt"/>
                <a:ea typeface="+mj-ea"/>
                <a:cs typeface="+mj-cs"/>
              </a:rPr>
              <a:t>--</a:t>
            </a:r>
            <a:r>
              <a:rPr lang="it-IT" sz="2400" b="1" spc="-200" dirty="0">
                <a:solidFill>
                  <a:srgbClr val="FF0000"/>
                </a:solidFill>
                <a:latin typeface="+mj-lt"/>
                <a:ea typeface="+mj-ea"/>
                <a:cs typeface="+mj-cs"/>
              </a:rPr>
              <a:t>  Connettori FS AMP  per  interfacciamento  con impianto IS</a:t>
            </a:r>
          </a:p>
        </p:txBody>
      </p:sp>
      <p:pic>
        <p:nvPicPr>
          <p:cNvPr id="133122" name="Picture 2"/>
          <p:cNvPicPr>
            <a:picLocks noChangeAspect="1" noChangeArrowheads="1"/>
          </p:cNvPicPr>
          <p:nvPr/>
        </p:nvPicPr>
        <p:blipFill>
          <a:blip r:embed="rId3" cstate="print"/>
          <a:srcRect/>
          <a:stretch>
            <a:fillRect/>
          </a:stretch>
        </p:blipFill>
        <p:spPr bwMode="auto">
          <a:xfrm>
            <a:off x="323528" y="2949947"/>
            <a:ext cx="4840605" cy="3431381"/>
          </a:xfrm>
          <a:prstGeom prst="rect">
            <a:avLst/>
          </a:prstGeom>
          <a:noFill/>
          <a:ln w="9525">
            <a:noFill/>
            <a:miter lim="800000"/>
            <a:headEnd/>
            <a:tailEnd/>
          </a:ln>
        </p:spPr>
      </p:pic>
      <p:pic>
        <p:nvPicPr>
          <p:cNvPr id="133123" name="Picture 3" descr="C:\Documents and Settings\corrado.pisani\Desktop\Immagini presentazione\FS_AMP_Conn.png"/>
          <p:cNvPicPr>
            <a:picLocks noChangeAspect="1" noChangeArrowheads="1"/>
          </p:cNvPicPr>
          <p:nvPr/>
        </p:nvPicPr>
        <p:blipFill>
          <a:blip r:embed="rId4" cstate="print"/>
          <a:srcRect/>
          <a:stretch>
            <a:fillRect/>
          </a:stretch>
        </p:blipFill>
        <p:spPr bwMode="auto">
          <a:xfrm>
            <a:off x="5652120" y="3526011"/>
            <a:ext cx="3052763" cy="2371725"/>
          </a:xfrm>
          <a:prstGeom prst="rect">
            <a:avLst/>
          </a:prstGeom>
          <a:noFill/>
        </p:spPr>
      </p:pic>
      <p:sp>
        <p:nvSpPr>
          <p:cNvPr id="7" name="CasellaDiTesto 6"/>
          <p:cNvSpPr txBox="1"/>
          <p:nvPr/>
        </p:nvSpPr>
        <p:spPr>
          <a:xfrm>
            <a:off x="179512" y="1628800"/>
            <a:ext cx="8640960" cy="90794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it-IT" sz="1600" dirty="0">
                <a:solidFill>
                  <a:srgbClr val="345266"/>
                </a:solidFill>
              </a:rPr>
              <a:t>I connettori FS AMP consentono l’interfacciamento del Sistema PAIPL all’impianti IS;</a:t>
            </a:r>
          </a:p>
          <a:p>
            <a:pPr marL="342900" indent="-342900">
              <a:spcAft>
                <a:spcPts val="600"/>
              </a:spcAft>
              <a:buFont typeface="Arial" panose="020B0604020202020204" pitchFamily="34" charset="0"/>
              <a:buChar char="•"/>
            </a:pPr>
            <a:r>
              <a:rPr lang="it-IT" sz="1600" dirty="0">
                <a:solidFill>
                  <a:srgbClr val="345266"/>
                </a:solidFill>
              </a:rPr>
              <a:t>Contengono gli Ingressi Vitali (KPL), Ingressi Non Vitali (KPL_NV) e le Uscite Vitali (CS_PAI,ALL_PAI) e Non Vitali (O_LIB,O_DIAG,O_MAN).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323528" y="116632"/>
            <a:ext cx="8640960" cy="954107"/>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dirty="0">
                <a:solidFill>
                  <a:srgbClr val="FF0000"/>
                </a:solidFill>
              </a:rPr>
            </a:br>
            <a:r>
              <a:rPr lang="it-IT" spc="-200" dirty="0"/>
              <a:t> </a:t>
            </a:r>
            <a:r>
              <a:rPr lang="it-IT" sz="2400" b="1" spc="-200" dirty="0">
                <a:solidFill>
                  <a:srgbClr val="FF0000"/>
                </a:solidFill>
                <a:latin typeface="+mj-lt"/>
                <a:ea typeface="+mj-ea"/>
                <a:cs typeface="+mj-cs"/>
              </a:rPr>
              <a:t>Sottosistema di Elaborazione  --  Quadro di Alimentazione  UDC</a:t>
            </a:r>
          </a:p>
        </p:txBody>
      </p:sp>
      <p:pic>
        <p:nvPicPr>
          <p:cNvPr id="134146" name="Picture 2"/>
          <p:cNvPicPr>
            <a:picLocks noChangeAspect="1" noChangeArrowheads="1"/>
          </p:cNvPicPr>
          <p:nvPr/>
        </p:nvPicPr>
        <p:blipFill>
          <a:blip r:embed="rId3" cstate="print"/>
          <a:srcRect/>
          <a:stretch>
            <a:fillRect/>
          </a:stretch>
        </p:blipFill>
        <p:spPr bwMode="auto">
          <a:xfrm>
            <a:off x="687462" y="1248717"/>
            <a:ext cx="7700962" cy="2900363"/>
          </a:xfrm>
          <a:prstGeom prst="rect">
            <a:avLst/>
          </a:prstGeom>
          <a:noFill/>
          <a:ln w="9525">
            <a:noFill/>
            <a:miter lim="800000"/>
            <a:headEnd/>
            <a:tailEnd/>
          </a:ln>
        </p:spPr>
      </p:pic>
      <p:sp>
        <p:nvSpPr>
          <p:cNvPr id="6" name="CasellaDiTesto 5"/>
          <p:cNvSpPr txBox="1"/>
          <p:nvPr/>
        </p:nvSpPr>
        <p:spPr>
          <a:xfrm>
            <a:off x="323528" y="4365104"/>
            <a:ext cx="8424936" cy="1477328"/>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it-IT" sz="1600" dirty="0">
                <a:solidFill>
                  <a:srgbClr val="345266"/>
                </a:solidFill>
              </a:rPr>
              <a:t>Il Quadro Di Alimentazione (QDA) preleva la tensione di alimentazione di linea 150 VAC e ridistribuisce la stessa in CC stabilizzata e attenuata (24 VDC, 5VDC) verso il cestello UDC, switch rete dati e convertitori fibra/rame.</a:t>
            </a:r>
          </a:p>
          <a:p>
            <a:pPr marL="342900" indent="-342900">
              <a:spcAft>
                <a:spcPts val="600"/>
              </a:spcAft>
              <a:buFont typeface="Arial" panose="020B0604020202020204" pitchFamily="34" charset="0"/>
              <a:buChar char="•"/>
            </a:pPr>
            <a:r>
              <a:rPr lang="it-IT" sz="1600" dirty="0">
                <a:solidFill>
                  <a:srgbClr val="345266"/>
                </a:solidFill>
              </a:rPr>
              <a:t>Contiene moduli alimentatori </a:t>
            </a:r>
            <a:r>
              <a:rPr lang="it-IT" sz="1600" dirty="0" err="1">
                <a:solidFill>
                  <a:srgbClr val="345266"/>
                </a:solidFill>
              </a:rPr>
              <a:t>Switching</a:t>
            </a:r>
            <a:r>
              <a:rPr lang="it-IT" sz="1600" dirty="0">
                <a:solidFill>
                  <a:srgbClr val="345266"/>
                </a:solidFill>
              </a:rPr>
              <a:t> montati su Barra DIN;</a:t>
            </a:r>
          </a:p>
          <a:p>
            <a:pPr marL="342900" indent="-342900">
              <a:spcAft>
                <a:spcPts val="600"/>
              </a:spcAft>
              <a:buFont typeface="Arial" panose="020B0604020202020204" pitchFamily="34" charset="0"/>
              <a:buChar char="•"/>
            </a:pPr>
            <a:r>
              <a:rPr lang="it-IT" sz="1600" dirty="0">
                <a:solidFill>
                  <a:srgbClr val="345266"/>
                </a:solidFill>
              </a:rPr>
              <a:t>Contiene interruttori magnetotermici opportunamente dimensionati.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323528" y="116632"/>
            <a:ext cx="8640960" cy="954107"/>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dirty="0">
                <a:solidFill>
                  <a:srgbClr val="FF0000"/>
                </a:solidFill>
              </a:rPr>
            </a:br>
            <a:r>
              <a:rPr lang="it-IT" spc="-200" dirty="0"/>
              <a:t> </a:t>
            </a:r>
            <a:r>
              <a:rPr lang="it-IT" sz="2400" b="1" spc="-200" dirty="0">
                <a:solidFill>
                  <a:srgbClr val="FF0000"/>
                </a:solidFill>
                <a:latin typeface="+mj-lt"/>
                <a:ea typeface="+mj-ea"/>
                <a:cs typeface="+mj-cs"/>
              </a:rPr>
              <a:t>Sottosistema di Elaborazione  --  Quadro di Alimentazione  UDC</a:t>
            </a:r>
          </a:p>
        </p:txBody>
      </p:sp>
      <p:pic>
        <p:nvPicPr>
          <p:cNvPr id="6" name="Picture 2"/>
          <p:cNvPicPr>
            <a:picLocks noChangeAspect="1" noChangeArrowheads="1"/>
          </p:cNvPicPr>
          <p:nvPr/>
        </p:nvPicPr>
        <p:blipFill>
          <a:blip r:embed="rId3" cstate="print"/>
          <a:srcRect/>
          <a:stretch>
            <a:fillRect/>
          </a:stretch>
        </p:blipFill>
        <p:spPr bwMode="auto">
          <a:xfrm>
            <a:off x="1096482" y="1124744"/>
            <a:ext cx="6931902" cy="2611154"/>
          </a:xfrm>
          <a:prstGeom prst="rect">
            <a:avLst/>
          </a:prstGeom>
          <a:noFill/>
          <a:ln w="9525">
            <a:noFill/>
            <a:miter lim="800000"/>
            <a:headEnd/>
            <a:tailEnd/>
          </a:ln>
        </p:spPr>
      </p:pic>
      <p:pic>
        <p:nvPicPr>
          <p:cNvPr id="135171" name="Picture 3"/>
          <p:cNvPicPr>
            <a:picLocks noChangeAspect="1" noChangeArrowheads="1"/>
          </p:cNvPicPr>
          <p:nvPr/>
        </p:nvPicPr>
        <p:blipFill>
          <a:blip r:embed="rId4" cstate="print"/>
          <a:srcRect/>
          <a:stretch>
            <a:fillRect/>
          </a:stretch>
        </p:blipFill>
        <p:spPr bwMode="auto">
          <a:xfrm>
            <a:off x="1055747" y="4127144"/>
            <a:ext cx="2160270" cy="2388870"/>
          </a:xfrm>
          <a:prstGeom prst="rect">
            <a:avLst/>
          </a:prstGeom>
          <a:noFill/>
          <a:ln w="9525">
            <a:noFill/>
            <a:miter lim="800000"/>
            <a:headEnd/>
            <a:tailEnd/>
          </a:ln>
        </p:spPr>
      </p:pic>
      <p:sp>
        <p:nvSpPr>
          <p:cNvPr id="8" name="Freccia a destra 7"/>
          <p:cNvSpPr/>
          <p:nvPr/>
        </p:nvSpPr>
        <p:spPr>
          <a:xfrm rot="5400000">
            <a:off x="1926558" y="3339845"/>
            <a:ext cx="1114420"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arrotondato 9"/>
          <p:cNvSpPr/>
          <p:nvPr/>
        </p:nvSpPr>
        <p:spPr>
          <a:xfrm>
            <a:off x="2123728" y="1916832"/>
            <a:ext cx="720080" cy="864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Rettangolo arrotondato 10"/>
          <p:cNvSpPr/>
          <p:nvPr/>
        </p:nvSpPr>
        <p:spPr>
          <a:xfrm>
            <a:off x="4918593" y="2087742"/>
            <a:ext cx="2088232" cy="72008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Freccia a destra 11"/>
          <p:cNvSpPr/>
          <p:nvPr/>
        </p:nvSpPr>
        <p:spPr>
          <a:xfrm rot="5400000">
            <a:off x="5344759" y="3316597"/>
            <a:ext cx="1235900"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5173" name="Picture 5"/>
          <p:cNvPicPr>
            <a:picLocks noChangeAspect="1" noChangeArrowheads="1"/>
          </p:cNvPicPr>
          <p:nvPr/>
        </p:nvPicPr>
        <p:blipFill>
          <a:blip r:embed="rId5" cstate="print"/>
          <a:srcRect/>
          <a:stretch>
            <a:fillRect/>
          </a:stretch>
        </p:blipFill>
        <p:spPr bwMode="auto">
          <a:xfrm>
            <a:off x="3786936" y="4136474"/>
            <a:ext cx="4997768" cy="227361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323528" y="116632"/>
            <a:ext cx="8640960" cy="938719"/>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dirty="0">
                <a:solidFill>
                  <a:srgbClr val="FF0000"/>
                </a:solidFill>
              </a:rPr>
            </a:br>
            <a:r>
              <a:rPr lang="it-IT" spc="-200" dirty="0"/>
              <a:t> </a:t>
            </a:r>
            <a:r>
              <a:rPr lang="it-IT" sz="2300" b="1" spc="-200" dirty="0">
                <a:solidFill>
                  <a:srgbClr val="FF0000"/>
                </a:solidFill>
                <a:latin typeface="+mj-lt"/>
                <a:ea typeface="+mj-ea"/>
                <a:cs typeface="+mj-cs"/>
              </a:rPr>
              <a:t>Sottosistema di Elaborazione  </a:t>
            </a:r>
            <a:r>
              <a:rPr lang="it-IT" sz="2300" b="1" spc="-200" dirty="0" err="1">
                <a:solidFill>
                  <a:srgbClr val="FF0000"/>
                </a:solidFill>
                <a:latin typeface="+mj-lt"/>
                <a:ea typeface="+mj-ea"/>
                <a:cs typeface="+mj-cs"/>
              </a:rPr>
              <a:t>--</a:t>
            </a:r>
            <a:r>
              <a:rPr lang="it-IT" sz="2300" b="1" spc="-200" dirty="0">
                <a:solidFill>
                  <a:srgbClr val="FF0000"/>
                </a:solidFill>
                <a:latin typeface="+mj-lt"/>
                <a:ea typeface="+mj-ea"/>
                <a:cs typeface="+mj-cs"/>
              </a:rPr>
              <a:t>  Quadro di Alimentazione  Sottosistema TV/Diagnostico</a:t>
            </a:r>
          </a:p>
        </p:txBody>
      </p:sp>
      <p:pic>
        <p:nvPicPr>
          <p:cNvPr id="5" name="Picture 2"/>
          <p:cNvPicPr>
            <a:picLocks noChangeAspect="1" noChangeArrowheads="1"/>
          </p:cNvPicPr>
          <p:nvPr/>
        </p:nvPicPr>
        <p:blipFill>
          <a:blip r:embed="rId3" cstate="print"/>
          <a:srcRect/>
          <a:stretch>
            <a:fillRect/>
          </a:stretch>
        </p:blipFill>
        <p:spPr bwMode="auto">
          <a:xfrm>
            <a:off x="557917" y="1433509"/>
            <a:ext cx="8118539" cy="2211515"/>
          </a:xfrm>
          <a:prstGeom prst="rect">
            <a:avLst/>
          </a:prstGeom>
          <a:noFill/>
          <a:ln w="9525">
            <a:noFill/>
            <a:miter lim="800000"/>
            <a:headEnd/>
            <a:tailEnd/>
          </a:ln>
        </p:spPr>
      </p:pic>
      <p:sp>
        <p:nvSpPr>
          <p:cNvPr id="6" name="CasellaDiTesto 5"/>
          <p:cNvSpPr txBox="1"/>
          <p:nvPr/>
        </p:nvSpPr>
        <p:spPr>
          <a:xfrm>
            <a:off x="323528" y="4077072"/>
            <a:ext cx="8424936" cy="1785104"/>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it-IT" sz="2000" dirty="0">
                <a:solidFill>
                  <a:srgbClr val="345266"/>
                </a:solidFill>
              </a:rPr>
              <a:t>Il </a:t>
            </a:r>
            <a:r>
              <a:rPr lang="it-IT" sz="2000" b="1" dirty="0">
                <a:solidFill>
                  <a:srgbClr val="345266"/>
                </a:solidFill>
              </a:rPr>
              <a:t>QDA preleva la tensione</a:t>
            </a:r>
            <a:r>
              <a:rPr lang="it-IT" sz="2000" dirty="0">
                <a:solidFill>
                  <a:srgbClr val="345266"/>
                </a:solidFill>
              </a:rPr>
              <a:t> di alimentazione </a:t>
            </a:r>
            <a:r>
              <a:rPr lang="it-IT" sz="2000" b="1" dirty="0">
                <a:solidFill>
                  <a:srgbClr val="345266"/>
                </a:solidFill>
              </a:rPr>
              <a:t>di linea 150 VAC </a:t>
            </a:r>
            <a:r>
              <a:rPr lang="it-IT" sz="2000" dirty="0">
                <a:solidFill>
                  <a:srgbClr val="345266"/>
                </a:solidFill>
              </a:rPr>
              <a:t>e ridistribuisce la stessa in </a:t>
            </a:r>
            <a:r>
              <a:rPr lang="it-IT" sz="2000" b="1" dirty="0">
                <a:solidFill>
                  <a:srgbClr val="345266"/>
                </a:solidFill>
              </a:rPr>
              <a:t>CC stabilizzata e attenuata (24 VDC) </a:t>
            </a:r>
            <a:r>
              <a:rPr lang="it-IT" sz="2000" dirty="0">
                <a:solidFill>
                  <a:srgbClr val="345266"/>
                </a:solidFill>
              </a:rPr>
              <a:t>verso il PC Diagnostico, switch telecamere, convertitore fibra/rame  telecamere, interfaccia I/O. </a:t>
            </a:r>
          </a:p>
          <a:p>
            <a:pPr marL="342900" indent="-342900">
              <a:spcAft>
                <a:spcPts val="600"/>
              </a:spcAft>
              <a:buFont typeface="Arial" panose="020B0604020202020204" pitchFamily="34" charset="0"/>
              <a:buChar char="•"/>
            </a:pPr>
            <a:r>
              <a:rPr lang="it-IT" sz="2000" dirty="0">
                <a:solidFill>
                  <a:srgbClr val="345266"/>
                </a:solidFill>
              </a:rPr>
              <a:t>Contiene moduli alimentatori </a:t>
            </a:r>
            <a:r>
              <a:rPr lang="it-IT" sz="2000" dirty="0" err="1">
                <a:solidFill>
                  <a:srgbClr val="345266"/>
                </a:solidFill>
              </a:rPr>
              <a:t>Switching</a:t>
            </a:r>
            <a:r>
              <a:rPr lang="it-IT" sz="2000" dirty="0">
                <a:solidFill>
                  <a:srgbClr val="345266"/>
                </a:solidFill>
              </a:rPr>
              <a:t> montati su Barra DIN;</a:t>
            </a:r>
          </a:p>
          <a:p>
            <a:pPr marL="342900" indent="-342900">
              <a:spcAft>
                <a:spcPts val="600"/>
              </a:spcAft>
              <a:buFont typeface="Arial" panose="020B0604020202020204" pitchFamily="34" charset="0"/>
              <a:buChar char="•"/>
            </a:pPr>
            <a:r>
              <a:rPr lang="it-IT" sz="2000" dirty="0">
                <a:solidFill>
                  <a:srgbClr val="345266"/>
                </a:solidFill>
              </a:rPr>
              <a:t>Contiene interruttori </a:t>
            </a:r>
            <a:r>
              <a:rPr lang="it-IT" sz="2000" dirty="0" err="1">
                <a:solidFill>
                  <a:srgbClr val="345266"/>
                </a:solidFill>
              </a:rPr>
              <a:t>magneto</a:t>
            </a:r>
            <a:r>
              <a:rPr lang="it-IT" sz="2000" dirty="0">
                <a:solidFill>
                  <a:srgbClr val="345266"/>
                </a:solidFill>
              </a:rPr>
              <a:t>-termici opportunamente dimensionati.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323528" y="116632"/>
            <a:ext cx="8640960" cy="938719"/>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dirty="0">
                <a:solidFill>
                  <a:srgbClr val="FF0000"/>
                </a:solidFill>
              </a:rPr>
            </a:br>
            <a:r>
              <a:rPr lang="it-IT" spc="-200" dirty="0"/>
              <a:t> </a:t>
            </a:r>
            <a:r>
              <a:rPr lang="it-IT" sz="2300" b="1" spc="-200" dirty="0">
                <a:solidFill>
                  <a:srgbClr val="FF0000"/>
                </a:solidFill>
                <a:latin typeface="+mj-lt"/>
                <a:ea typeface="+mj-ea"/>
                <a:cs typeface="+mj-cs"/>
              </a:rPr>
              <a:t>Sottosistema di Elaborazione  </a:t>
            </a:r>
            <a:r>
              <a:rPr lang="it-IT" sz="2300" b="1" spc="-200" dirty="0" err="1">
                <a:solidFill>
                  <a:srgbClr val="FF0000"/>
                </a:solidFill>
                <a:latin typeface="+mj-lt"/>
                <a:ea typeface="+mj-ea"/>
                <a:cs typeface="+mj-cs"/>
              </a:rPr>
              <a:t>--</a:t>
            </a:r>
            <a:r>
              <a:rPr lang="it-IT" sz="2300" b="1" spc="-200" dirty="0">
                <a:solidFill>
                  <a:srgbClr val="FF0000"/>
                </a:solidFill>
                <a:latin typeface="+mj-lt"/>
                <a:ea typeface="+mj-ea"/>
                <a:cs typeface="+mj-cs"/>
              </a:rPr>
              <a:t>  Quadro di Alimentazione  Sottosistema TV/Diagnostico</a:t>
            </a:r>
          </a:p>
        </p:txBody>
      </p:sp>
      <p:pic>
        <p:nvPicPr>
          <p:cNvPr id="136194" name="Picture 2"/>
          <p:cNvPicPr>
            <a:picLocks noChangeAspect="1" noChangeArrowheads="1"/>
          </p:cNvPicPr>
          <p:nvPr/>
        </p:nvPicPr>
        <p:blipFill>
          <a:blip r:embed="rId3" cstate="print"/>
          <a:srcRect/>
          <a:stretch>
            <a:fillRect/>
          </a:stretch>
        </p:blipFill>
        <p:spPr bwMode="auto">
          <a:xfrm>
            <a:off x="557917" y="1289493"/>
            <a:ext cx="8118539" cy="2211515"/>
          </a:xfrm>
          <a:prstGeom prst="rect">
            <a:avLst/>
          </a:prstGeom>
          <a:noFill/>
          <a:ln w="9525">
            <a:noFill/>
            <a:miter lim="800000"/>
            <a:headEnd/>
            <a:tailEnd/>
          </a:ln>
        </p:spPr>
      </p:pic>
      <p:pic>
        <p:nvPicPr>
          <p:cNvPr id="7" name="Picture 3"/>
          <p:cNvPicPr>
            <a:picLocks noChangeAspect="1" noChangeArrowheads="1"/>
          </p:cNvPicPr>
          <p:nvPr/>
        </p:nvPicPr>
        <p:blipFill>
          <a:blip r:embed="rId4" cstate="print"/>
          <a:srcRect/>
          <a:stretch>
            <a:fillRect/>
          </a:stretch>
        </p:blipFill>
        <p:spPr bwMode="auto">
          <a:xfrm>
            <a:off x="1090201" y="4188766"/>
            <a:ext cx="2160270" cy="2388870"/>
          </a:xfrm>
          <a:prstGeom prst="rect">
            <a:avLst/>
          </a:prstGeom>
          <a:noFill/>
          <a:ln w="9525">
            <a:noFill/>
            <a:miter lim="800000"/>
            <a:headEnd/>
            <a:tailEnd/>
          </a:ln>
        </p:spPr>
      </p:pic>
      <p:sp>
        <p:nvSpPr>
          <p:cNvPr id="8" name="Freccia a destra 7"/>
          <p:cNvSpPr/>
          <p:nvPr/>
        </p:nvSpPr>
        <p:spPr>
          <a:xfrm rot="5400000">
            <a:off x="1573466" y="3359787"/>
            <a:ext cx="1193739"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Rettangolo arrotondato 8"/>
          <p:cNvSpPr/>
          <p:nvPr/>
        </p:nvSpPr>
        <p:spPr>
          <a:xfrm>
            <a:off x="1810296" y="1963440"/>
            <a:ext cx="720080" cy="864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0" name="Rettangolo arrotondato 9"/>
          <p:cNvSpPr/>
          <p:nvPr/>
        </p:nvSpPr>
        <p:spPr>
          <a:xfrm>
            <a:off x="6215484" y="1963440"/>
            <a:ext cx="1296144" cy="864096"/>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1" name="Freccia a destra 10"/>
          <p:cNvSpPr/>
          <p:nvPr/>
        </p:nvSpPr>
        <p:spPr>
          <a:xfrm rot="5400000">
            <a:off x="6225868" y="3343920"/>
            <a:ext cx="1135556" cy="36004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6195" name="Picture 3"/>
          <p:cNvPicPr>
            <a:picLocks noChangeAspect="1" noChangeArrowheads="1"/>
          </p:cNvPicPr>
          <p:nvPr/>
        </p:nvPicPr>
        <p:blipFill>
          <a:blip r:embed="rId5" cstate="print"/>
          <a:srcRect/>
          <a:stretch>
            <a:fillRect/>
          </a:stretch>
        </p:blipFill>
        <p:spPr bwMode="auto">
          <a:xfrm>
            <a:off x="4717960" y="4136677"/>
            <a:ext cx="3107055" cy="241744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323528" y="116632"/>
            <a:ext cx="8640960" cy="938719"/>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dirty="0">
                <a:solidFill>
                  <a:srgbClr val="FF0000"/>
                </a:solidFill>
              </a:rPr>
            </a:br>
            <a:r>
              <a:rPr lang="it-IT" spc="-200" dirty="0"/>
              <a:t> </a:t>
            </a:r>
            <a:r>
              <a:rPr lang="it-IT" sz="2300" b="1" spc="-200" dirty="0">
                <a:solidFill>
                  <a:srgbClr val="FF0000"/>
                </a:solidFill>
                <a:latin typeface="+mj-lt"/>
                <a:ea typeface="+mj-ea"/>
                <a:cs typeface="+mj-cs"/>
              </a:rPr>
              <a:t>Sottosistema di Elaborazione  --  Unità di  Controllo (UDC)</a:t>
            </a:r>
          </a:p>
        </p:txBody>
      </p:sp>
      <p:sp>
        <p:nvSpPr>
          <p:cNvPr id="10" name="CasellaDiTesto 9"/>
          <p:cNvSpPr txBox="1"/>
          <p:nvPr/>
        </p:nvSpPr>
        <p:spPr>
          <a:xfrm>
            <a:off x="395536" y="1196752"/>
            <a:ext cx="7753597" cy="707886"/>
          </a:xfrm>
          <a:prstGeom prst="rect">
            <a:avLst/>
          </a:prstGeom>
          <a:noFill/>
        </p:spPr>
        <p:txBody>
          <a:bodyPr wrap="square" rtlCol="0">
            <a:spAutoFit/>
          </a:bodyPr>
          <a:lstStyle/>
          <a:p>
            <a:r>
              <a:rPr lang="it-IT" sz="2000" dirty="0">
                <a:solidFill>
                  <a:srgbClr val="345266"/>
                </a:solidFill>
              </a:rPr>
              <a:t>Il Cestello UdC è contenuto nell’armadio UDC, al suo interno sono alloggiati i moduli </a:t>
            </a:r>
            <a:r>
              <a:rPr lang="it-IT" sz="2000" dirty="0" err="1">
                <a:solidFill>
                  <a:srgbClr val="345266"/>
                </a:solidFill>
              </a:rPr>
              <a:t>Hw</a:t>
            </a:r>
            <a:r>
              <a:rPr lang="it-IT" sz="2000" dirty="0">
                <a:solidFill>
                  <a:srgbClr val="345266"/>
                </a:solidFill>
              </a:rPr>
              <a:t> di elaborazione e gestione del sistema PAIPL:</a:t>
            </a:r>
          </a:p>
        </p:txBody>
      </p:sp>
      <p:sp>
        <p:nvSpPr>
          <p:cNvPr id="11" name="CasellaDiTesto 10"/>
          <p:cNvSpPr txBox="1"/>
          <p:nvPr/>
        </p:nvSpPr>
        <p:spPr>
          <a:xfrm>
            <a:off x="282846" y="2348880"/>
            <a:ext cx="2445028" cy="1631216"/>
          </a:xfrm>
          <a:prstGeom prst="rect">
            <a:avLst/>
          </a:prstGeom>
          <a:noFill/>
        </p:spPr>
        <p:txBody>
          <a:bodyPr wrap="none" rtlCol="0">
            <a:spAutoFit/>
          </a:bodyPr>
          <a:lstStyle/>
          <a:p>
            <a:pPr marL="457200" indent="-457200">
              <a:spcAft>
                <a:spcPts val="600"/>
              </a:spcAft>
              <a:buFont typeface="+mj-lt"/>
              <a:buAutoNum type="arabicPeriod"/>
            </a:pPr>
            <a:r>
              <a:rPr lang="it-IT" sz="1600" dirty="0">
                <a:solidFill>
                  <a:srgbClr val="345266"/>
                </a:solidFill>
              </a:rPr>
              <a:t>Modulo </a:t>
            </a:r>
            <a:r>
              <a:rPr lang="it-IT" sz="1600" dirty="0" err="1">
                <a:solidFill>
                  <a:srgbClr val="345266"/>
                </a:solidFill>
              </a:rPr>
              <a:t>Hw</a:t>
            </a:r>
            <a:r>
              <a:rPr lang="it-IT" sz="1600" dirty="0">
                <a:solidFill>
                  <a:srgbClr val="345266"/>
                </a:solidFill>
              </a:rPr>
              <a:t> </a:t>
            </a:r>
            <a:r>
              <a:rPr lang="it-IT" sz="1600" b="1" dirty="0">
                <a:solidFill>
                  <a:srgbClr val="345266"/>
                </a:solidFill>
              </a:rPr>
              <a:t>WDOUV</a:t>
            </a:r>
            <a:r>
              <a:rPr lang="it-IT" sz="1600" dirty="0">
                <a:solidFill>
                  <a:srgbClr val="345266"/>
                </a:solidFill>
              </a:rPr>
              <a:t>;</a:t>
            </a:r>
          </a:p>
          <a:p>
            <a:pPr marL="457200" indent="-457200">
              <a:spcAft>
                <a:spcPts val="600"/>
              </a:spcAft>
              <a:buFont typeface="+mj-lt"/>
              <a:buAutoNum type="arabicPeriod"/>
            </a:pPr>
            <a:r>
              <a:rPr lang="it-IT" sz="1600" dirty="0">
                <a:solidFill>
                  <a:srgbClr val="345266"/>
                </a:solidFill>
              </a:rPr>
              <a:t>Modulo </a:t>
            </a:r>
            <a:r>
              <a:rPr lang="it-IT" sz="1600" dirty="0" err="1">
                <a:solidFill>
                  <a:srgbClr val="345266"/>
                </a:solidFill>
              </a:rPr>
              <a:t>Hw</a:t>
            </a:r>
            <a:r>
              <a:rPr lang="it-IT" sz="1600" dirty="0">
                <a:solidFill>
                  <a:srgbClr val="345266"/>
                </a:solidFill>
              </a:rPr>
              <a:t> </a:t>
            </a:r>
            <a:r>
              <a:rPr lang="it-IT" sz="1600" b="1" dirty="0">
                <a:solidFill>
                  <a:srgbClr val="345266"/>
                </a:solidFill>
              </a:rPr>
              <a:t>INVI</a:t>
            </a:r>
            <a:r>
              <a:rPr lang="it-IT" sz="1600" dirty="0">
                <a:solidFill>
                  <a:srgbClr val="345266"/>
                </a:solidFill>
              </a:rPr>
              <a:t>;</a:t>
            </a:r>
          </a:p>
          <a:p>
            <a:pPr marL="457200" indent="-457200">
              <a:spcAft>
                <a:spcPts val="600"/>
              </a:spcAft>
              <a:buFont typeface="+mj-lt"/>
              <a:buAutoNum type="arabicPeriod"/>
            </a:pPr>
            <a:r>
              <a:rPr lang="it-IT" sz="1600" dirty="0">
                <a:solidFill>
                  <a:srgbClr val="345266"/>
                </a:solidFill>
              </a:rPr>
              <a:t>Modulo </a:t>
            </a:r>
            <a:r>
              <a:rPr lang="it-IT" sz="1600" dirty="0" err="1">
                <a:solidFill>
                  <a:srgbClr val="345266"/>
                </a:solidFill>
              </a:rPr>
              <a:t>Hw</a:t>
            </a:r>
            <a:r>
              <a:rPr lang="it-IT" sz="1600" dirty="0">
                <a:solidFill>
                  <a:srgbClr val="345266"/>
                </a:solidFill>
              </a:rPr>
              <a:t> </a:t>
            </a:r>
            <a:r>
              <a:rPr lang="it-IT" sz="1600" b="1" dirty="0">
                <a:solidFill>
                  <a:srgbClr val="345266"/>
                </a:solidFill>
              </a:rPr>
              <a:t>IONV</a:t>
            </a:r>
            <a:r>
              <a:rPr lang="it-IT" sz="1600" dirty="0">
                <a:solidFill>
                  <a:srgbClr val="345266"/>
                </a:solidFill>
              </a:rPr>
              <a:t>;</a:t>
            </a:r>
          </a:p>
          <a:p>
            <a:pPr marL="457200" indent="-457200">
              <a:spcAft>
                <a:spcPts val="600"/>
              </a:spcAft>
              <a:buFont typeface="+mj-lt"/>
              <a:buAutoNum type="arabicPeriod"/>
            </a:pPr>
            <a:r>
              <a:rPr lang="it-IT" sz="1600" dirty="0">
                <a:solidFill>
                  <a:srgbClr val="345266"/>
                </a:solidFill>
              </a:rPr>
              <a:t>Modulo </a:t>
            </a:r>
            <a:r>
              <a:rPr lang="it-IT" sz="1600" dirty="0" err="1">
                <a:solidFill>
                  <a:srgbClr val="345266"/>
                </a:solidFill>
              </a:rPr>
              <a:t>Hw</a:t>
            </a:r>
            <a:r>
              <a:rPr lang="it-IT" sz="1600" dirty="0">
                <a:solidFill>
                  <a:srgbClr val="345266"/>
                </a:solidFill>
              </a:rPr>
              <a:t> </a:t>
            </a:r>
            <a:r>
              <a:rPr lang="it-IT" sz="1600" b="1" dirty="0">
                <a:solidFill>
                  <a:srgbClr val="345266"/>
                </a:solidFill>
              </a:rPr>
              <a:t>BCOMM</a:t>
            </a:r>
            <a:r>
              <a:rPr lang="it-IT" sz="1600" dirty="0">
                <a:solidFill>
                  <a:srgbClr val="345266"/>
                </a:solidFill>
              </a:rPr>
              <a:t>;</a:t>
            </a:r>
          </a:p>
          <a:p>
            <a:pPr marL="457200" indent="-457200">
              <a:spcAft>
                <a:spcPts val="600"/>
              </a:spcAft>
              <a:buFont typeface="+mj-lt"/>
              <a:buAutoNum type="arabicPeriod"/>
            </a:pPr>
            <a:r>
              <a:rPr lang="it-IT" sz="1600" dirty="0">
                <a:solidFill>
                  <a:srgbClr val="345266"/>
                </a:solidFill>
              </a:rPr>
              <a:t>Modulo </a:t>
            </a:r>
            <a:r>
              <a:rPr lang="it-IT" sz="1600" dirty="0" err="1">
                <a:solidFill>
                  <a:srgbClr val="345266"/>
                </a:solidFill>
              </a:rPr>
              <a:t>Hw</a:t>
            </a:r>
            <a:r>
              <a:rPr lang="it-IT" sz="1600" dirty="0">
                <a:solidFill>
                  <a:srgbClr val="345266"/>
                </a:solidFill>
              </a:rPr>
              <a:t> </a:t>
            </a:r>
            <a:r>
              <a:rPr lang="it-IT" sz="1600" b="1" dirty="0">
                <a:solidFill>
                  <a:srgbClr val="345266"/>
                </a:solidFill>
              </a:rPr>
              <a:t>VB32</a:t>
            </a:r>
            <a:r>
              <a:rPr lang="it-IT" sz="1600" dirty="0">
                <a:solidFill>
                  <a:srgbClr val="345266"/>
                </a:solidFill>
              </a:rPr>
              <a:t>.</a:t>
            </a:r>
          </a:p>
        </p:txBody>
      </p:sp>
      <p:grpSp>
        <p:nvGrpSpPr>
          <p:cNvPr id="36" name="Gruppo 35">
            <a:extLst>
              <a:ext uri="{FF2B5EF4-FFF2-40B4-BE49-F238E27FC236}">
                <a16:creationId xmlns:a16="http://schemas.microsoft.com/office/drawing/2014/main" id="{70480630-45EF-631A-C3A5-246AD7CF9B1F}"/>
              </a:ext>
            </a:extLst>
          </p:cNvPr>
          <p:cNvGrpSpPr/>
          <p:nvPr/>
        </p:nvGrpSpPr>
        <p:grpSpPr>
          <a:xfrm>
            <a:off x="2750468" y="2327796"/>
            <a:ext cx="6264696" cy="4093654"/>
            <a:chOff x="2750468" y="2327796"/>
            <a:chExt cx="6264696" cy="4093654"/>
          </a:xfrm>
        </p:grpSpPr>
        <p:sp>
          <p:nvSpPr>
            <p:cNvPr id="9" name="CasellaDiTesto 8"/>
            <p:cNvSpPr txBox="1"/>
            <p:nvPr/>
          </p:nvSpPr>
          <p:spPr>
            <a:xfrm>
              <a:off x="4716016" y="5991696"/>
              <a:ext cx="2237857" cy="369332"/>
            </a:xfrm>
            <a:prstGeom prst="rect">
              <a:avLst/>
            </a:prstGeom>
            <a:noFill/>
          </p:spPr>
          <p:txBody>
            <a:bodyPr wrap="none" rtlCol="0">
              <a:spAutoFit/>
            </a:bodyPr>
            <a:lstStyle/>
            <a:p>
              <a:r>
                <a:rPr lang="it-IT" dirty="0">
                  <a:solidFill>
                    <a:schemeClr val="tx2">
                      <a:lumMod val="75000"/>
                    </a:schemeClr>
                  </a:solidFill>
                </a:rPr>
                <a:t>Cestello UDC Mermec</a:t>
              </a:r>
            </a:p>
          </p:txBody>
        </p:sp>
        <p:grpSp>
          <p:nvGrpSpPr>
            <p:cNvPr id="3" name="Gruppo 2">
              <a:extLst>
                <a:ext uri="{FF2B5EF4-FFF2-40B4-BE49-F238E27FC236}">
                  <a16:creationId xmlns:a16="http://schemas.microsoft.com/office/drawing/2014/main" id="{2715578A-E19D-90EB-7C12-33F9469F6631}"/>
                </a:ext>
              </a:extLst>
            </p:cNvPr>
            <p:cNvGrpSpPr/>
            <p:nvPr/>
          </p:nvGrpSpPr>
          <p:grpSpPr>
            <a:xfrm>
              <a:off x="2750468" y="2327796"/>
              <a:ext cx="6264696" cy="4032448"/>
              <a:chOff x="2750468" y="2327796"/>
              <a:chExt cx="6264696" cy="4032448"/>
            </a:xfrm>
          </p:grpSpPr>
          <p:sp>
            <p:nvSpPr>
              <p:cNvPr id="5" name="Rettangolo 4">
                <a:extLst>
                  <a:ext uri="{FF2B5EF4-FFF2-40B4-BE49-F238E27FC236}">
                    <a16:creationId xmlns:a16="http://schemas.microsoft.com/office/drawing/2014/main" id="{8CBDE268-0BEC-195D-B049-D288DB35DC66}"/>
                  </a:ext>
                </a:extLst>
              </p:cNvPr>
              <p:cNvSpPr/>
              <p:nvPr/>
            </p:nvSpPr>
            <p:spPr>
              <a:xfrm>
                <a:off x="2750468" y="2327796"/>
                <a:ext cx="6264696" cy="4032448"/>
              </a:xfrm>
              <a:prstGeom prst="rect">
                <a:avLst/>
              </a:prstGeom>
              <a:gradFill flip="none" rotWithShape="1">
                <a:gsLst>
                  <a:gs pos="0">
                    <a:schemeClr val="bg1"/>
                  </a:gs>
                  <a:gs pos="45000">
                    <a:srgbClr val="FF7A00"/>
                  </a:gs>
                  <a:gs pos="70000">
                    <a:srgbClr val="FF0300"/>
                  </a:gs>
                  <a:gs pos="100000">
                    <a:srgbClr val="4D0808"/>
                  </a:gs>
                </a:gsLst>
                <a:lin ang="2700000" scaled="1"/>
                <a:tileRect/>
              </a:gra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6" name="Picture 3">
                <a:extLst>
                  <a:ext uri="{FF2B5EF4-FFF2-40B4-BE49-F238E27FC236}">
                    <a16:creationId xmlns:a16="http://schemas.microsoft.com/office/drawing/2014/main" id="{5AB5E166-F235-CB61-F699-1F5BCEF0FD37}"/>
                  </a:ext>
                </a:extLst>
              </p:cNvPr>
              <p:cNvPicPr>
                <a:picLocks noChangeAspect="1" noChangeArrowheads="1"/>
              </p:cNvPicPr>
              <p:nvPr/>
            </p:nvPicPr>
            <p:blipFill>
              <a:blip r:embed="rId3" cstate="print"/>
              <a:srcRect/>
              <a:stretch>
                <a:fillRect/>
              </a:stretch>
            </p:blipFill>
            <p:spPr bwMode="auto">
              <a:xfrm>
                <a:off x="3057500" y="2551807"/>
                <a:ext cx="5631656" cy="3469481"/>
              </a:xfrm>
              <a:prstGeom prst="rect">
                <a:avLst/>
              </a:prstGeom>
              <a:noFill/>
              <a:ln w="9525">
                <a:noFill/>
                <a:miter lim="800000"/>
                <a:headEnd/>
                <a:tailEnd/>
              </a:ln>
            </p:spPr>
          </p:pic>
        </p:grpSp>
        <p:grpSp>
          <p:nvGrpSpPr>
            <p:cNvPr id="23" name="Gruppo 22">
              <a:extLst>
                <a:ext uri="{FF2B5EF4-FFF2-40B4-BE49-F238E27FC236}">
                  <a16:creationId xmlns:a16="http://schemas.microsoft.com/office/drawing/2014/main" id="{41AE6531-A71B-5A03-C02A-4BA8FB7C350C}"/>
                </a:ext>
              </a:extLst>
            </p:cNvPr>
            <p:cNvGrpSpPr/>
            <p:nvPr/>
          </p:nvGrpSpPr>
          <p:grpSpPr>
            <a:xfrm>
              <a:off x="3383671" y="5629456"/>
              <a:ext cx="301686" cy="783664"/>
              <a:chOff x="1691680" y="5877272"/>
              <a:chExt cx="301686" cy="783664"/>
            </a:xfrm>
          </p:grpSpPr>
          <p:sp>
            <p:nvSpPr>
              <p:cNvPr id="7" name="CasellaDiTesto 6">
                <a:extLst>
                  <a:ext uri="{FF2B5EF4-FFF2-40B4-BE49-F238E27FC236}">
                    <a16:creationId xmlns:a16="http://schemas.microsoft.com/office/drawing/2014/main" id="{29A59DCE-ABD8-8C1A-F62F-F877D43A9584}"/>
                  </a:ext>
                </a:extLst>
              </p:cNvPr>
              <p:cNvSpPr txBox="1"/>
              <p:nvPr/>
            </p:nvSpPr>
            <p:spPr>
              <a:xfrm>
                <a:off x="1691680" y="6291604"/>
                <a:ext cx="301686" cy="369332"/>
              </a:xfrm>
              <a:prstGeom prst="rect">
                <a:avLst/>
              </a:prstGeom>
              <a:solidFill>
                <a:srgbClr val="FFFF00"/>
              </a:solidFill>
              <a:ln w="28575">
                <a:solidFill>
                  <a:srgbClr val="FFC000"/>
                </a:solidFill>
              </a:ln>
            </p:spPr>
            <p:txBody>
              <a:bodyPr wrap="square" rtlCol="0">
                <a:spAutoFit/>
              </a:bodyPr>
              <a:lstStyle/>
              <a:p>
                <a:r>
                  <a:rPr lang="it-IT" dirty="0"/>
                  <a:t>1</a:t>
                </a:r>
              </a:p>
            </p:txBody>
          </p:sp>
          <p:cxnSp>
            <p:nvCxnSpPr>
              <p:cNvPr id="13" name="Connettore 2 12">
                <a:extLst>
                  <a:ext uri="{FF2B5EF4-FFF2-40B4-BE49-F238E27FC236}">
                    <a16:creationId xmlns:a16="http://schemas.microsoft.com/office/drawing/2014/main" id="{920E1FCD-B061-BDE0-A181-83F80C7ADEFA}"/>
                  </a:ext>
                </a:extLst>
              </p:cNvPr>
              <p:cNvCxnSpPr>
                <a:cxnSpLocks/>
                <a:stCxn id="7" idx="0"/>
              </p:cNvCxnSpPr>
              <p:nvPr/>
            </p:nvCxnSpPr>
            <p:spPr>
              <a:xfrm flipV="1">
                <a:off x="1842523" y="5877272"/>
                <a:ext cx="0" cy="414332"/>
              </a:xfrm>
              <a:prstGeom prst="straightConnector1">
                <a:avLst/>
              </a:prstGeom>
              <a:ln w="28575">
                <a:solidFill>
                  <a:srgbClr val="FFC000"/>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4" name="Gruppo 23">
              <a:extLst>
                <a:ext uri="{FF2B5EF4-FFF2-40B4-BE49-F238E27FC236}">
                  <a16:creationId xmlns:a16="http://schemas.microsoft.com/office/drawing/2014/main" id="{6E3C5C53-5A6E-8224-B549-2CC522F21F5E}"/>
                </a:ext>
              </a:extLst>
            </p:cNvPr>
            <p:cNvGrpSpPr/>
            <p:nvPr/>
          </p:nvGrpSpPr>
          <p:grpSpPr>
            <a:xfrm>
              <a:off x="3766258" y="5637786"/>
              <a:ext cx="301686" cy="783664"/>
              <a:chOff x="1691680" y="5877272"/>
              <a:chExt cx="301686" cy="783664"/>
            </a:xfrm>
          </p:grpSpPr>
          <p:sp>
            <p:nvSpPr>
              <p:cNvPr id="25" name="CasellaDiTesto 24">
                <a:extLst>
                  <a:ext uri="{FF2B5EF4-FFF2-40B4-BE49-F238E27FC236}">
                    <a16:creationId xmlns:a16="http://schemas.microsoft.com/office/drawing/2014/main" id="{222F4877-D225-214E-9EA3-017E6DCDF8B5}"/>
                  </a:ext>
                </a:extLst>
              </p:cNvPr>
              <p:cNvSpPr txBox="1"/>
              <p:nvPr/>
            </p:nvSpPr>
            <p:spPr>
              <a:xfrm>
                <a:off x="1691680" y="6291604"/>
                <a:ext cx="301686" cy="369332"/>
              </a:xfrm>
              <a:prstGeom prst="rect">
                <a:avLst/>
              </a:prstGeom>
              <a:solidFill>
                <a:srgbClr val="FFFF00"/>
              </a:solidFill>
              <a:ln w="28575">
                <a:solidFill>
                  <a:srgbClr val="FFC000"/>
                </a:solidFill>
              </a:ln>
            </p:spPr>
            <p:txBody>
              <a:bodyPr wrap="square" rtlCol="0">
                <a:spAutoFit/>
              </a:bodyPr>
              <a:lstStyle/>
              <a:p>
                <a:r>
                  <a:rPr lang="it-IT" dirty="0"/>
                  <a:t>2</a:t>
                </a:r>
              </a:p>
            </p:txBody>
          </p:sp>
          <p:cxnSp>
            <p:nvCxnSpPr>
              <p:cNvPr id="26" name="Connettore 2 25">
                <a:extLst>
                  <a:ext uri="{FF2B5EF4-FFF2-40B4-BE49-F238E27FC236}">
                    <a16:creationId xmlns:a16="http://schemas.microsoft.com/office/drawing/2014/main" id="{3C048D21-1856-95CF-F99A-997D3DEC14A8}"/>
                  </a:ext>
                </a:extLst>
              </p:cNvPr>
              <p:cNvCxnSpPr>
                <a:cxnSpLocks/>
                <a:stCxn id="25" idx="0"/>
              </p:cNvCxnSpPr>
              <p:nvPr/>
            </p:nvCxnSpPr>
            <p:spPr>
              <a:xfrm flipV="1">
                <a:off x="1842523" y="5877272"/>
                <a:ext cx="0" cy="414332"/>
              </a:xfrm>
              <a:prstGeom prst="straightConnector1">
                <a:avLst/>
              </a:prstGeom>
              <a:ln w="28575">
                <a:solidFill>
                  <a:srgbClr val="FFC000"/>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7" name="Gruppo 26">
              <a:extLst>
                <a:ext uri="{FF2B5EF4-FFF2-40B4-BE49-F238E27FC236}">
                  <a16:creationId xmlns:a16="http://schemas.microsoft.com/office/drawing/2014/main" id="{33C41F54-8F5C-F367-9BA5-4DB54DE9C730}"/>
                </a:ext>
              </a:extLst>
            </p:cNvPr>
            <p:cNvGrpSpPr/>
            <p:nvPr/>
          </p:nvGrpSpPr>
          <p:grpSpPr>
            <a:xfrm>
              <a:off x="4153978" y="5637786"/>
              <a:ext cx="301686" cy="783664"/>
              <a:chOff x="1674477" y="5888522"/>
              <a:chExt cx="301686" cy="783664"/>
            </a:xfrm>
          </p:grpSpPr>
          <p:sp>
            <p:nvSpPr>
              <p:cNvPr id="28" name="CasellaDiTesto 27">
                <a:extLst>
                  <a:ext uri="{FF2B5EF4-FFF2-40B4-BE49-F238E27FC236}">
                    <a16:creationId xmlns:a16="http://schemas.microsoft.com/office/drawing/2014/main" id="{C5180051-9A01-6729-527C-800D2FD3B732}"/>
                  </a:ext>
                </a:extLst>
              </p:cNvPr>
              <p:cNvSpPr txBox="1"/>
              <p:nvPr/>
            </p:nvSpPr>
            <p:spPr>
              <a:xfrm>
                <a:off x="1674477" y="6302854"/>
                <a:ext cx="301686" cy="369332"/>
              </a:xfrm>
              <a:prstGeom prst="rect">
                <a:avLst/>
              </a:prstGeom>
              <a:solidFill>
                <a:srgbClr val="FFFF00"/>
              </a:solidFill>
              <a:ln w="28575">
                <a:solidFill>
                  <a:srgbClr val="FFC000"/>
                </a:solidFill>
              </a:ln>
            </p:spPr>
            <p:txBody>
              <a:bodyPr wrap="square" rtlCol="0">
                <a:spAutoFit/>
              </a:bodyPr>
              <a:lstStyle/>
              <a:p>
                <a:r>
                  <a:rPr lang="it-IT" dirty="0"/>
                  <a:t>3</a:t>
                </a:r>
              </a:p>
            </p:txBody>
          </p:sp>
          <p:cxnSp>
            <p:nvCxnSpPr>
              <p:cNvPr id="29" name="Connettore 2 28">
                <a:extLst>
                  <a:ext uri="{FF2B5EF4-FFF2-40B4-BE49-F238E27FC236}">
                    <a16:creationId xmlns:a16="http://schemas.microsoft.com/office/drawing/2014/main" id="{8A8B262C-2703-FCE4-E161-7B5120C9D890}"/>
                  </a:ext>
                </a:extLst>
              </p:cNvPr>
              <p:cNvCxnSpPr>
                <a:cxnSpLocks/>
                <a:stCxn id="28" idx="0"/>
              </p:cNvCxnSpPr>
              <p:nvPr/>
            </p:nvCxnSpPr>
            <p:spPr>
              <a:xfrm flipV="1">
                <a:off x="1825320" y="5888522"/>
                <a:ext cx="0" cy="414332"/>
              </a:xfrm>
              <a:prstGeom prst="straightConnector1">
                <a:avLst/>
              </a:prstGeom>
              <a:ln w="28575">
                <a:solidFill>
                  <a:srgbClr val="FFC000"/>
                </a:solidFill>
                <a:tailEnd type="triangle"/>
              </a:ln>
            </p:spPr>
            <p:style>
              <a:lnRef idx="1">
                <a:schemeClr val="accent6"/>
              </a:lnRef>
              <a:fillRef idx="0">
                <a:schemeClr val="accent6"/>
              </a:fillRef>
              <a:effectRef idx="0">
                <a:schemeClr val="accent6"/>
              </a:effectRef>
              <a:fontRef idx="minor">
                <a:schemeClr val="tx1"/>
              </a:fontRef>
            </p:style>
          </p:cxnSp>
        </p:grpSp>
        <p:grpSp>
          <p:nvGrpSpPr>
            <p:cNvPr id="30" name="Gruppo 29">
              <a:extLst>
                <a:ext uri="{FF2B5EF4-FFF2-40B4-BE49-F238E27FC236}">
                  <a16:creationId xmlns:a16="http://schemas.microsoft.com/office/drawing/2014/main" id="{827F8B51-3C23-E4B9-7E80-6473BF652935}"/>
                </a:ext>
              </a:extLst>
            </p:cNvPr>
            <p:cNvGrpSpPr/>
            <p:nvPr/>
          </p:nvGrpSpPr>
          <p:grpSpPr>
            <a:xfrm>
              <a:off x="4533419" y="5637786"/>
              <a:ext cx="301686" cy="783664"/>
              <a:chOff x="1691680" y="5877272"/>
              <a:chExt cx="301686" cy="783664"/>
            </a:xfrm>
          </p:grpSpPr>
          <p:sp>
            <p:nvSpPr>
              <p:cNvPr id="31" name="CasellaDiTesto 30">
                <a:extLst>
                  <a:ext uri="{FF2B5EF4-FFF2-40B4-BE49-F238E27FC236}">
                    <a16:creationId xmlns:a16="http://schemas.microsoft.com/office/drawing/2014/main" id="{296402EC-DE51-E211-8D72-7E3101320D5F}"/>
                  </a:ext>
                </a:extLst>
              </p:cNvPr>
              <p:cNvSpPr txBox="1"/>
              <p:nvPr/>
            </p:nvSpPr>
            <p:spPr>
              <a:xfrm>
                <a:off x="1691680" y="6291604"/>
                <a:ext cx="301686" cy="369332"/>
              </a:xfrm>
              <a:prstGeom prst="rect">
                <a:avLst/>
              </a:prstGeom>
              <a:solidFill>
                <a:srgbClr val="FFFF00"/>
              </a:solidFill>
              <a:ln w="28575">
                <a:solidFill>
                  <a:srgbClr val="FFC000"/>
                </a:solidFill>
              </a:ln>
            </p:spPr>
            <p:txBody>
              <a:bodyPr wrap="square" rtlCol="0">
                <a:spAutoFit/>
              </a:bodyPr>
              <a:lstStyle/>
              <a:p>
                <a:r>
                  <a:rPr lang="it-IT" dirty="0"/>
                  <a:t>4</a:t>
                </a:r>
              </a:p>
            </p:txBody>
          </p:sp>
          <p:cxnSp>
            <p:nvCxnSpPr>
              <p:cNvPr id="32" name="Connettore 2 31">
                <a:extLst>
                  <a:ext uri="{FF2B5EF4-FFF2-40B4-BE49-F238E27FC236}">
                    <a16:creationId xmlns:a16="http://schemas.microsoft.com/office/drawing/2014/main" id="{5E183174-823D-27C1-08CC-D0D995BBF412}"/>
                  </a:ext>
                </a:extLst>
              </p:cNvPr>
              <p:cNvCxnSpPr>
                <a:cxnSpLocks/>
                <a:stCxn id="31" idx="0"/>
              </p:cNvCxnSpPr>
              <p:nvPr/>
            </p:nvCxnSpPr>
            <p:spPr>
              <a:xfrm flipV="1">
                <a:off x="1842523" y="5877272"/>
                <a:ext cx="0" cy="414332"/>
              </a:xfrm>
              <a:prstGeom prst="straightConnector1">
                <a:avLst/>
              </a:prstGeom>
              <a:ln w="28575">
                <a:solidFill>
                  <a:srgbClr val="FFC000"/>
                </a:solidFill>
                <a:tailEnd type="triangle"/>
              </a:ln>
            </p:spPr>
            <p:style>
              <a:lnRef idx="1">
                <a:schemeClr val="accent6"/>
              </a:lnRef>
              <a:fillRef idx="0">
                <a:schemeClr val="accent6"/>
              </a:fillRef>
              <a:effectRef idx="0">
                <a:schemeClr val="accent6"/>
              </a:effectRef>
              <a:fontRef idx="minor">
                <a:schemeClr val="tx1"/>
              </a:fontRef>
            </p:style>
          </p:cxnSp>
        </p:grpSp>
        <p:grpSp>
          <p:nvGrpSpPr>
            <p:cNvPr id="33" name="Gruppo 32">
              <a:extLst>
                <a:ext uri="{FF2B5EF4-FFF2-40B4-BE49-F238E27FC236}">
                  <a16:creationId xmlns:a16="http://schemas.microsoft.com/office/drawing/2014/main" id="{AC16C5AB-2523-50BD-194F-AD72B93466ED}"/>
                </a:ext>
              </a:extLst>
            </p:cNvPr>
            <p:cNvGrpSpPr/>
            <p:nvPr/>
          </p:nvGrpSpPr>
          <p:grpSpPr>
            <a:xfrm>
              <a:off x="4908082" y="5637786"/>
              <a:ext cx="301686" cy="783664"/>
              <a:chOff x="1691680" y="5877272"/>
              <a:chExt cx="301686" cy="783664"/>
            </a:xfrm>
          </p:grpSpPr>
          <p:sp>
            <p:nvSpPr>
              <p:cNvPr id="34" name="CasellaDiTesto 33">
                <a:extLst>
                  <a:ext uri="{FF2B5EF4-FFF2-40B4-BE49-F238E27FC236}">
                    <a16:creationId xmlns:a16="http://schemas.microsoft.com/office/drawing/2014/main" id="{F57AF1B6-9DE7-D455-CFAB-6C3AD9265E1C}"/>
                  </a:ext>
                </a:extLst>
              </p:cNvPr>
              <p:cNvSpPr txBox="1"/>
              <p:nvPr/>
            </p:nvSpPr>
            <p:spPr>
              <a:xfrm>
                <a:off x="1691680" y="6291604"/>
                <a:ext cx="301686" cy="369332"/>
              </a:xfrm>
              <a:prstGeom prst="rect">
                <a:avLst/>
              </a:prstGeom>
              <a:solidFill>
                <a:srgbClr val="FFFF00"/>
              </a:solidFill>
              <a:ln w="28575">
                <a:solidFill>
                  <a:srgbClr val="FFC000"/>
                </a:solidFill>
              </a:ln>
            </p:spPr>
            <p:txBody>
              <a:bodyPr wrap="square" rtlCol="0">
                <a:spAutoFit/>
              </a:bodyPr>
              <a:lstStyle/>
              <a:p>
                <a:r>
                  <a:rPr lang="it-IT" dirty="0"/>
                  <a:t>5</a:t>
                </a:r>
              </a:p>
            </p:txBody>
          </p:sp>
          <p:cxnSp>
            <p:nvCxnSpPr>
              <p:cNvPr id="35" name="Connettore 2 34">
                <a:extLst>
                  <a:ext uri="{FF2B5EF4-FFF2-40B4-BE49-F238E27FC236}">
                    <a16:creationId xmlns:a16="http://schemas.microsoft.com/office/drawing/2014/main" id="{3B43262B-9196-9DFA-54C0-004251BCE200}"/>
                  </a:ext>
                </a:extLst>
              </p:cNvPr>
              <p:cNvCxnSpPr>
                <a:cxnSpLocks/>
                <a:stCxn id="34" idx="0"/>
              </p:cNvCxnSpPr>
              <p:nvPr/>
            </p:nvCxnSpPr>
            <p:spPr>
              <a:xfrm flipV="1">
                <a:off x="1842523" y="5877272"/>
                <a:ext cx="0" cy="414332"/>
              </a:xfrm>
              <a:prstGeom prst="straightConnector1">
                <a:avLst/>
              </a:prstGeom>
              <a:ln w="28575">
                <a:solidFill>
                  <a:srgbClr val="FFC000"/>
                </a:solidFill>
                <a:tailEnd type="triangle"/>
              </a:ln>
            </p:spPr>
            <p:style>
              <a:lnRef idx="1">
                <a:schemeClr val="accent6"/>
              </a:lnRef>
              <a:fillRef idx="0">
                <a:schemeClr val="accent6"/>
              </a:fillRef>
              <a:effectRef idx="0">
                <a:schemeClr val="accent6"/>
              </a:effectRef>
              <a:fontRef idx="minor">
                <a:schemeClr val="tx1"/>
              </a:fontRef>
            </p:style>
          </p:cxn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3" cstate="print"/>
          <a:srcRect/>
          <a:stretch>
            <a:fillRect/>
          </a:stretch>
        </p:blipFill>
        <p:spPr bwMode="auto">
          <a:xfrm>
            <a:off x="480244" y="1072838"/>
            <a:ext cx="767385" cy="5706630"/>
          </a:xfrm>
          <a:prstGeom prst="rect">
            <a:avLst/>
          </a:prstGeom>
          <a:noFill/>
          <a:ln w="9525">
            <a:noFill/>
            <a:miter lim="800000"/>
            <a:headEnd/>
            <a:tailEnd/>
          </a:ln>
        </p:spPr>
      </p:pic>
      <p:sp>
        <p:nvSpPr>
          <p:cNvPr id="5" name="Rettangolo 4"/>
          <p:cNvSpPr/>
          <p:nvPr/>
        </p:nvSpPr>
        <p:spPr>
          <a:xfrm>
            <a:off x="323528" y="116632"/>
            <a:ext cx="8640960" cy="907941"/>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dirty="0">
                <a:solidFill>
                  <a:srgbClr val="FF0000"/>
                </a:solidFill>
              </a:rPr>
            </a:br>
            <a:r>
              <a:rPr lang="it-IT" spc="-200" dirty="0"/>
              <a:t> </a:t>
            </a:r>
            <a:r>
              <a:rPr lang="it-IT" sz="2100" b="1" spc="-200" dirty="0">
                <a:solidFill>
                  <a:srgbClr val="FF0000"/>
                </a:solidFill>
                <a:latin typeface="+mj-lt"/>
                <a:ea typeface="+mj-ea"/>
                <a:cs typeface="+mj-cs"/>
              </a:rPr>
              <a:t>Sottosistema di Elaborazione  --  Unità di  Controllo (UDC) :  WDOUV (</a:t>
            </a:r>
            <a:r>
              <a:rPr lang="it-IT" sz="2100" b="1" spc="-200" dirty="0" err="1">
                <a:solidFill>
                  <a:srgbClr val="FF0000"/>
                </a:solidFill>
                <a:latin typeface="+mj-lt"/>
                <a:ea typeface="+mj-ea"/>
                <a:cs typeface="+mj-cs"/>
              </a:rPr>
              <a:t>WatchDOg</a:t>
            </a:r>
            <a:r>
              <a:rPr lang="it-IT" sz="2100" b="1" spc="-200" dirty="0">
                <a:solidFill>
                  <a:srgbClr val="FF0000"/>
                </a:solidFill>
                <a:latin typeface="+mj-lt"/>
                <a:ea typeface="+mj-ea"/>
                <a:cs typeface="+mj-cs"/>
              </a:rPr>
              <a:t> Output Vitali )</a:t>
            </a:r>
          </a:p>
        </p:txBody>
      </p:sp>
      <p:sp>
        <p:nvSpPr>
          <p:cNvPr id="6" name="CasellaDiTesto 5"/>
          <p:cNvSpPr txBox="1"/>
          <p:nvPr/>
        </p:nvSpPr>
        <p:spPr>
          <a:xfrm>
            <a:off x="1475656" y="980728"/>
            <a:ext cx="7488832" cy="600164"/>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it-IT" sz="1400" dirty="0">
                <a:solidFill>
                  <a:srgbClr val="345266"/>
                </a:solidFill>
              </a:rPr>
              <a:t>Il modulo WDOUV gestisce gli Output Vitali;</a:t>
            </a:r>
          </a:p>
          <a:p>
            <a:pPr marL="342900" indent="-342900">
              <a:spcAft>
                <a:spcPts val="600"/>
              </a:spcAft>
              <a:buFont typeface="Arial" panose="020B0604020202020204" pitchFamily="34" charset="0"/>
              <a:buChar char="•"/>
            </a:pPr>
            <a:r>
              <a:rPr lang="it-IT" sz="1400" dirty="0">
                <a:solidFill>
                  <a:srgbClr val="345266"/>
                </a:solidFill>
              </a:rPr>
              <a:t>Ha </a:t>
            </a:r>
            <a:r>
              <a:rPr lang="it-IT" sz="1400" b="1" dirty="0">
                <a:solidFill>
                  <a:srgbClr val="345266"/>
                </a:solidFill>
              </a:rPr>
              <a:t>un’architettura 2oo2</a:t>
            </a:r>
            <a:r>
              <a:rPr lang="it-IT" sz="1400" dirty="0">
                <a:solidFill>
                  <a:srgbClr val="345266"/>
                </a:solidFill>
              </a:rPr>
              <a:t>, per cui presenta due sezioni uC1 e uC2. </a:t>
            </a:r>
          </a:p>
        </p:txBody>
      </p:sp>
      <p:graphicFrame>
        <p:nvGraphicFramePr>
          <p:cNvPr id="8" name="Tabella 7"/>
          <p:cNvGraphicFramePr>
            <a:graphicFrameLocks noGrp="1"/>
          </p:cNvGraphicFramePr>
          <p:nvPr/>
        </p:nvGraphicFramePr>
        <p:xfrm>
          <a:off x="2123728" y="1628800"/>
          <a:ext cx="5472608" cy="4870150"/>
        </p:xfrm>
        <a:graphic>
          <a:graphicData uri="http://schemas.openxmlformats.org/drawingml/2006/table">
            <a:tbl>
              <a:tblPr/>
              <a:tblGrid>
                <a:gridCol w="342038">
                  <a:extLst>
                    <a:ext uri="{9D8B030D-6E8A-4147-A177-3AD203B41FA5}">
                      <a16:colId xmlns:a16="http://schemas.microsoft.com/office/drawing/2014/main" val="20000"/>
                    </a:ext>
                  </a:extLst>
                </a:gridCol>
                <a:gridCol w="422123">
                  <a:extLst>
                    <a:ext uri="{9D8B030D-6E8A-4147-A177-3AD203B41FA5}">
                      <a16:colId xmlns:a16="http://schemas.microsoft.com/office/drawing/2014/main" val="20001"/>
                    </a:ext>
                  </a:extLst>
                </a:gridCol>
                <a:gridCol w="2367915">
                  <a:extLst>
                    <a:ext uri="{9D8B030D-6E8A-4147-A177-3AD203B41FA5}">
                      <a16:colId xmlns:a16="http://schemas.microsoft.com/office/drawing/2014/main" val="20002"/>
                    </a:ext>
                  </a:extLst>
                </a:gridCol>
                <a:gridCol w="2340532">
                  <a:extLst>
                    <a:ext uri="{9D8B030D-6E8A-4147-A177-3AD203B41FA5}">
                      <a16:colId xmlns:a16="http://schemas.microsoft.com/office/drawing/2014/main" val="20003"/>
                    </a:ext>
                  </a:extLst>
                </a:gridCol>
              </a:tblGrid>
              <a:tr h="127683">
                <a:tc>
                  <a:txBody>
                    <a:bodyPr/>
                    <a:lstStyle/>
                    <a:p>
                      <a:pPr algn="just">
                        <a:spcBef>
                          <a:spcPts val="300"/>
                        </a:spcBef>
                        <a:spcAft>
                          <a:spcPts val="300"/>
                        </a:spcAft>
                      </a:pPr>
                      <a:endParaRPr lang="it-IT" sz="700" dirty="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700" b="1" dirty="0">
                          <a:solidFill>
                            <a:srgbClr val="FFFFFF"/>
                          </a:solidFill>
                          <a:latin typeface="Arial"/>
                          <a:ea typeface="Times New Roman"/>
                          <a:cs typeface="Times New Roman"/>
                        </a:rPr>
                        <a:t>LED</a:t>
                      </a:r>
                      <a:endParaRPr lang="it-IT" sz="700" dirty="0">
                        <a:latin typeface="Arial"/>
                        <a:ea typeface="Times New Roman"/>
                        <a:cs typeface="Times New Roman"/>
                      </a:endParaRP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700" b="1" dirty="0">
                          <a:solidFill>
                            <a:srgbClr val="FFFFFF"/>
                          </a:solidFill>
                          <a:latin typeface="Arial"/>
                          <a:ea typeface="Times New Roman"/>
                          <a:cs typeface="Times New Roman"/>
                        </a:rPr>
                        <a:t>Descrizione</a:t>
                      </a:r>
                      <a:endParaRPr lang="it-IT" sz="700" dirty="0">
                        <a:latin typeface="Arial"/>
                        <a:ea typeface="Times New Roman"/>
                        <a:cs typeface="Times New Roman"/>
                      </a:endParaRP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700" b="1" dirty="0">
                          <a:solidFill>
                            <a:srgbClr val="FFFFFF"/>
                          </a:solidFill>
                          <a:latin typeface="Arial"/>
                          <a:ea typeface="Times New Roman"/>
                          <a:cs typeface="Times New Roman"/>
                        </a:rPr>
                        <a:t>Stati</a:t>
                      </a:r>
                      <a:endParaRPr lang="it-IT" sz="700" dirty="0">
                        <a:latin typeface="Arial"/>
                        <a:ea typeface="Times New Roman"/>
                        <a:cs typeface="Times New Roman"/>
                      </a:endParaRP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127683">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gridSpan="3">
                  <a:txBody>
                    <a:bodyPr/>
                    <a:lstStyle/>
                    <a:p>
                      <a:pPr algn="ctr">
                        <a:spcBef>
                          <a:spcPts val="300"/>
                        </a:spcBef>
                        <a:spcAft>
                          <a:spcPts val="300"/>
                        </a:spcAft>
                      </a:pPr>
                      <a:r>
                        <a:rPr lang="it-IT" sz="700" b="1" dirty="0">
                          <a:latin typeface="Arial"/>
                          <a:ea typeface="Times New Roman"/>
                          <a:cs typeface="Times New Roman"/>
                        </a:rPr>
                        <a:t>OUTPUT</a:t>
                      </a:r>
                      <a:endParaRPr lang="it-IT" sz="700" dirty="0">
                        <a:latin typeface="Arial"/>
                        <a:ea typeface="Times New Roman"/>
                        <a:cs typeface="Times New Roman"/>
                      </a:endParaRP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1"/>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1</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just">
                        <a:spcBef>
                          <a:spcPts val="300"/>
                        </a:spcBef>
                        <a:spcAft>
                          <a:spcPts val="300"/>
                        </a:spcAft>
                      </a:pPr>
                      <a:r>
                        <a:rPr lang="it-IT" sz="700" dirty="0">
                          <a:latin typeface="Arial"/>
                          <a:ea typeface="Times New Roman"/>
                          <a:cs typeface="Times New Roman"/>
                        </a:rPr>
                        <a:t>Indica lo stato dell’uscita che comanda il relè </a:t>
                      </a:r>
                      <a:r>
                        <a:rPr lang="it-IT" sz="700" dirty="0" err="1">
                          <a:latin typeface="Arial"/>
                          <a:ea typeface="Times New Roman"/>
                          <a:cs typeface="Times New Roman"/>
                        </a:rPr>
                        <a:t>CS_PAI</a:t>
                      </a:r>
                      <a:r>
                        <a:rPr lang="it-IT" sz="700" dirty="0">
                          <a:latin typeface="Arial"/>
                          <a:ea typeface="Times New Roman"/>
                          <a:cs typeface="Times New Roman"/>
                        </a:rPr>
                        <a:t> del PL1</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Acceso : Comando di Relè eccitato </a:t>
                      </a:r>
                    </a:p>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Spento : Comando di Relè diseccitato</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2"/>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2</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just">
                        <a:spcBef>
                          <a:spcPts val="300"/>
                        </a:spcBef>
                        <a:spcAft>
                          <a:spcPts val="300"/>
                        </a:spcAft>
                      </a:pPr>
                      <a:r>
                        <a:rPr lang="it-IT" sz="700" dirty="0">
                          <a:latin typeface="Arial"/>
                          <a:ea typeface="Times New Roman"/>
                          <a:cs typeface="Times New Roman"/>
                        </a:rPr>
                        <a:t>Indica lo stato dell’uscita che comanda il relè </a:t>
                      </a:r>
                      <a:r>
                        <a:rPr lang="it-IT" sz="700" dirty="0" err="1">
                          <a:latin typeface="Arial"/>
                          <a:ea typeface="Times New Roman"/>
                          <a:cs typeface="Times New Roman"/>
                        </a:rPr>
                        <a:t>ALL_PAI</a:t>
                      </a:r>
                      <a:r>
                        <a:rPr lang="it-IT" sz="700" dirty="0">
                          <a:latin typeface="Arial"/>
                          <a:ea typeface="Times New Roman"/>
                          <a:cs typeface="Times New Roman"/>
                        </a:rPr>
                        <a:t> del PL1</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Acceso : Comando di Relè eccitato </a:t>
                      </a:r>
                    </a:p>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Spento : Comando di Relè diseccitato</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3"/>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3</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just">
                        <a:spcBef>
                          <a:spcPts val="300"/>
                        </a:spcBef>
                        <a:spcAft>
                          <a:spcPts val="300"/>
                        </a:spcAft>
                      </a:pPr>
                      <a:r>
                        <a:rPr lang="it-IT" sz="700" dirty="0">
                          <a:latin typeface="Arial"/>
                          <a:ea typeface="Times New Roman"/>
                          <a:cs typeface="Times New Roman"/>
                        </a:rPr>
                        <a:t>Indica lo stato dell’uscita che comanda il relè </a:t>
                      </a:r>
                      <a:r>
                        <a:rPr lang="it-IT" sz="700" dirty="0" err="1">
                          <a:latin typeface="Arial"/>
                          <a:ea typeface="Times New Roman"/>
                          <a:cs typeface="Times New Roman"/>
                        </a:rPr>
                        <a:t>CS_PAI</a:t>
                      </a:r>
                      <a:r>
                        <a:rPr lang="it-IT" sz="700" dirty="0">
                          <a:latin typeface="Arial"/>
                          <a:ea typeface="Times New Roman"/>
                          <a:cs typeface="Times New Roman"/>
                        </a:rPr>
                        <a:t> del PL2</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Acceso : Comando di Relè eccitato </a:t>
                      </a:r>
                    </a:p>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Spento : Comando di Relè diseccitato</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4"/>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4</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just">
                        <a:spcBef>
                          <a:spcPts val="300"/>
                        </a:spcBef>
                        <a:spcAft>
                          <a:spcPts val="300"/>
                        </a:spcAft>
                      </a:pPr>
                      <a:r>
                        <a:rPr lang="it-IT" sz="700" dirty="0">
                          <a:latin typeface="Arial"/>
                          <a:ea typeface="Times New Roman"/>
                          <a:cs typeface="Times New Roman"/>
                        </a:rPr>
                        <a:t>Indica lo stato dell’uscita che comanda il relè </a:t>
                      </a:r>
                      <a:r>
                        <a:rPr lang="it-IT" sz="700" dirty="0" err="1">
                          <a:latin typeface="Arial"/>
                          <a:ea typeface="Times New Roman"/>
                          <a:cs typeface="Times New Roman"/>
                        </a:rPr>
                        <a:t>ALL_PAI</a:t>
                      </a:r>
                      <a:r>
                        <a:rPr lang="it-IT" sz="700" dirty="0">
                          <a:latin typeface="Arial"/>
                          <a:ea typeface="Times New Roman"/>
                          <a:cs typeface="Times New Roman"/>
                        </a:rPr>
                        <a:t> del PL2</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Acceso : Comando di Relè eccitato </a:t>
                      </a:r>
                    </a:p>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Spento : Comando di Relè diseccitato</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5"/>
                  </a:ext>
                </a:extLst>
              </a:tr>
              <a:tr h="127683">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gridSpan="3">
                  <a:txBody>
                    <a:bodyPr/>
                    <a:lstStyle/>
                    <a:p>
                      <a:pPr algn="ctr">
                        <a:spcBef>
                          <a:spcPts val="300"/>
                        </a:spcBef>
                        <a:spcAft>
                          <a:spcPts val="300"/>
                        </a:spcAft>
                      </a:pPr>
                      <a:r>
                        <a:rPr lang="it-IT" sz="700" b="1" dirty="0">
                          <a:latin typeface="Arial"/>
                          <a:ea typeface="Times New Roman"/>
                          <a:cs typeface="Times New Roman"/>
                        </a:rPr>
                        <a:t>uC1</a:t>
                      </a:r>
                      <a:endParaRPr lang="it-IT" sz="700" dirty="0">
                        <a:latin typeface="Arial"/>
                        <a:ea typeface="Times New Roman"/>
                        <a:cs typeface="Times New Roman"/>
                      </a:endParaRP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06"/>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Vitalità</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700" dirty="0">
                          <a:latin typeface="Arial"/>
                          <a:ea typeface="Times New Roman"/>
                          <a:cs typeface="Times New Roman"/>
                        </a:rPr>
                        <a:t>Indica la vitalità del uC1</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Lampeggiante ad 1Hz  : Funzionante</a:t>
                      </a:r>
                    </a:p>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Non lampeggiante : Non Funzionante</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7"/>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DI</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tabLst>
                          <a:tab pos="520700" algn="l"/>
                        </a:tabLst>
                      </a:pPr>
                      <a:r>
                        <a:rPr lang="it-IT" sz="700" dirty="0">
                          <a:latin typeface="Arial"/>
                          <a:ea typeface="Times New Roman"/>
                          <a:cs typeface="Times New Roman"/>
                        </a:rPr>
                        <a:t>Indica lo stato di connessione con lo strumento di manutenzione</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Acceso : </a:t>
                      </a:r>
                      <a:r>
                        <a:rPr lang="it-IT" sz="700" dirty="0" err="1">
                          <a:latin typeface="Arial"/>
                          <a:ea typeface="Times New Roman"/>
                          <a:cs typeface="Times New Roman"/>
                        </a:rPr>
                        <a:t>Tool</a:t>
                      </a:r>
                      <a:r>
                        <a:rPr lang="it-IT" sz="700" dirty="0">
                          <a:latin typeface="Arial"/>
                          <a:ea typeface="Times New Roman"/>
                          <a:cs typeface="Times New Roman"/>
                        </a:rPr>
                        <a:t> connesso </a:t>
                      </a:r>
                    </a:p>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Spento : </a:t>
                      </a:r>
                      <a:r>
                        <a:rPr lang="it-IT" sz="700" dirty="0" err="1">
                          <a:latin typeface="Arial"/>
                          <a:ea typeface="Times New Roman"/>
                          <a:cs typeface="Times New Roman"/>
                        </a:rPr>
                        <a:t>Tool</a:t>
                      </a:r>
                      <a:r>
                        <a:rPr lang="it-IT" sz="700" dirty="0">
                          <a:latin typeface="Arial"/>
                          <a:ea typeface="Times New Roman"/>
                          <a:cs typeface="Times New Roman"/>
                        </a:rPr>
                        <a:t> non connesso</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8"/>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S0</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tabLst>
                          <a:tab pos="520700" algn="l"/>
                        </a:tabLst>
                      </a:pPr>
                      <a:r>
                        <a:rPr lang="it-IT" sz="700" dirty="0">
                          <a:latin typeface="Arial"/>
                          <a:ea typeface="Times New Roman"/>
                          <a:cs typeface="Times New Roman"/>
                        </a:rPr>
                        <a:t>Indica lo stato di attesa dei parametri configurazione</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Acceso : In attesa di configurazione </a:t>
                      </a:r>
                    </a:p>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Spento : Configurato</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9"/>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S1</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700" dirty="0">
                          <a:latin typeface="Arial"/>
                          <a:ea typeface="Times New Roman"/>
                          <a:cs typeface="Times New Roman"/>
                        </a:rPr>
                        <a:t>Indica lo stato di RUNNING</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Acceso : In stato di RUNNING</a:t>
                      </a:r>
                    </a:p>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Spento : Non è in stato di RUNNING</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0"/>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S2</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700">
                          <a:latin typeface="Arial"/>
                          <a:ea typeface="Times New Roman"/>
                          <a:cs typeface="Times New Roman"/>
                        </a:rPr>
                        <a:t>Indica lo stato di SHUTDOWN</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Acceso : In stato di SHUTDOWN</a:t>
                      </a:r>
                    </a:p>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Spento : Non è in stato di SHUTDOWN</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1"/>
                  </a:ext>
                </a:extLst>
              </a:tr>
              <a:tr h="127683">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gridSpan="3">
                  <a:txBody>
                    <a:bodyPr/>
                    <a:lstStyle/>
                    <a:p>
                      <a:pPr algn="ctr">
                        <a:spcBef>
                          <a:spcPts val="300"/>
                        </a:spcBef>
                        <a:spcAft>
                          <a:spcPts val="300"/>
                        </a:spcAft>
                      </a:pPr>
                      <a:r>
                        <a:rPr lang="it-IT" sz="700" b="1" dirty="0">
                          <a:latin typeface="Arial"/>
                          <a:ea typeface="Times New Roman"/>
                          <a:cs typeface="Times New Roman"/>
                        </a:rPr>
                        <a:t>uC2</a:t>
                      </a:r>
                      <a:endParaRPr lang="it-IT" sz="700" dirty="0">
                        <a:latin typeface="Arial"/>
                        <a:ea typeface="Times New Roman"/>
                        <a:cs typeface="Times New Roman"/>
                      </a:endParaRP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hMerge="1">
                  <a:txBody>
                    <a:bodyPr/>
                    <a:lstStyle/>
                    <a:p>
                      <a:endParaRPr lang="it-IT"/>
                    </a:p>
                  </a:txBody>
                  <a:tcPr/>
                </a:tc>
                <a:tc hMerge="1">
                  <a:txBody>
                    <a:bodyPr/>
                    <a:lstStyle/>
                    <a:p>
                      <a:endParaRPr lang="it-IT"/>
                    </a:p>
                  </a:txBody>
                  <a:tcPr/>
                </a:tc>
                <a:extLst>
                  <a:ext uri="{0D108BD9-81ED-4DB2-BD59-A6C34878D82A}">
                    <a16:rowId xmlns:a16="http://schemas.microsoft.com/office/drawing/2014/main" val="10012"/>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Vitalità</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700">
                          <a:latin typeface="Arial"/>
                          <a:ea typeface="Times New Roman"/>
                          <a:cs typeface="Times New Roman"/>
                        </a:rPr>
                        <a:t>Indica la vitalità del uC2</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Lampeggiante ad 1Hz  : Funzionante</a:t>
                      </a:r>
                    </a:p>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Non lampeggiante : Non Funzionante</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3"/>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DI</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tabLst>
                          <a:tab pos="520700" algn="l"/>
                        </a:tabLst>
                      </a:pPr>
                      <a:r>
                        <a:rPr lang="it-IT" sz="700">
                          <a:latin typeface="Arial"/>
                          <a:ea typeface="Times New Roman"/>
                          <a:cs typeface="Times New Roman"/>
                        </a:rPr>
                        <a:t>Indica lo stato di connessione con lo strumento di manutenzione</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Acceso : Tool connesso </a:t>
                      </a:r>
                    </a:p>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Spento : Tool non connesso</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4"/>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S0</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tabLst>
                          <a:tab pos="520700" algn="l"/>
                        </a:tabLst>
                      </a:pPr>
                      <a:r>
                        <a:rPr lang="it-IT" sz="700">
                          <a:latin typeface="Arial"/>
                          <a:ea typeface="Times New Roman"/>
                          <a:cs typeface="Times New Roman"/>
                        </a:rPr>
                        <a:t>Indica lo stato di attesa dei parametri configurazione</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Acceso : In attesa di configurazione </a:t>
                      </a:r>
                    </a:p>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Spento : Configurato</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5"/>
                  </a:ext>
                </a:extLst>
              </a:tr>
              <a:tr h="313066">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S1</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700" dirty="0">
                          <a:latin typeface="Arial"/>
                          <a:ea typeface="Times New Roman"/>
                          <a:cs typeface="Times New Roman"/>
                        </a:rPr>
                        <a:t>Indica lo stato di RUNNING</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Acceso : In stato di RUNNING</a:t>
                      </a:r>
                    </a:p>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Spento : Non è in stato di RUNNING</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6"/>
                  </a:ext>
                </a:extLst>
              </a:tr>
              <a:tr h="270980">
                <a:tc>
                  <a:txBody>
                    <a:bodyPr/>
                    <a:lstStyle/>
                    <a:p>
                      <a:pPr algn="just">
                        <a:spcBef>
                          <a:spcPts val="300"/>
                        </a:spcBef>
                        <a:spcAft>
                          <a:spcPts val="300"/>
                        </a:spcAft>
                      </a:pPr>
                      <a:endParaRPr lang="it-IT" sz="700">
                        <a:latin typeface="Arial"/>
                        <a:ea typeface="Times New Roman"/>
                        <a:cs typeface="Times New Roman"/>
                      </a:endParaRPr>
                    </a:p>
                  </a:txBody>
                  <a:tcPr marL="45193" marR="45193"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S2</a:t>
                      </a:r>
                    </a:p>
                  </a:txBody>
                  <a:tcPr marL="45193" marR="45193"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700" dirty="0">
                          <a:latin typeface="Arial"/>
                          <a:ea typeface="Times New Roman"/>
                          <a:cs typeface="Times New Roman"/>
                        </a:rPr>
                        <a:t>Indica lo stato di SHUTDOWN</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Acceso : In stato di SHUTDOWN</a:t>
                      </a:r>
                    </a:p>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Spento : Non è in stato di SHUTDOWN</a:t>
                      </a:r>
                    </a:p>
                  </a:txBody>
                  <a:tcPr marL="45193" marR="45193"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23528" y="764704"/>
            <a:ext cx="8229600" cy="1000274"/>
          </a:xfrm>
        </p:spPr>
        <p:txBody>
          <a:bodyPr/>
          <a:lstStyle/>
          <a:p>
            <a:pPr algn="just"/>
            <a:r>
              <a:rPr lang="it-IT" b="1" dirty="0"/>
              <a:t>Cosa  propone ?</a:t>
            </a:r>
          </a:p>
          <a:p>
            <a:pPr algn="just">
              <a:buFont typeface="Arial" pitchFamily="34" charset="0"/>
              <a:buChar char="•"/>
            </a:pPr>
            <a:r>
              <a:rPr lang="it-IT" dirty="0"/>
              <a:t> Rileva la presenza all’interno dell’area PL monitorata di </a:t>
            </a:r>
            <a:r>
              <a:rPr lang="it-IT" i="1" dirty="0"/>
              <a:t>ingombri pericolosi</a:t>
            </a:r>
            <a:r>
              <a:rPr lang="it-IT" dirty="0"/>
              <a:t> per il transito ferroviario.</a:t>
            </a:r>
          </a:p>
        </p:txBody>
      </p:sp>
      <p:sp>
        <p:nvSpPr>
          <p:cNvPr id="4" name="Titolo 3"/>
          <p:cNvSpPr>
            <a:spLocks noGrp="1"/>
          </p:cNvSpPr>
          <p:nvPr>
            <p:ph type="title"/>
          </p:nvPr>
        </p:nvSpPr>
        <p:spPr/>
        <p:txBody>
          <a:bodyPr/>
          <a:lstStyle/>
          <a:p>
            <a:r>
              <a:rPr lang="it-IT" dirty="0">
                <a:solidFill>
                  <a:srgbClr val="FF0000"/>
                </a:solidFill>
              </a:rPr>
              <a:t>Sistema Rilevamento Ostacoli: PAI-PL</a:t>
            </a:r>
          </a:p>
        </p:txBody>
      </p:sp>
      <p:pic>
        <p:nvPicPr>
          <p:cNvPr id="49153" name="Picture 1" descr="C:\Documents and Settings\corrado.pisani\Desktop\Immagini presentazione\Ingombro_PL_.jpg"/>
          <p:cNvPicPr>
            <a:picLocks noChangeAspect="1" noChangeArrowheads="1"/>
          </p:cNvPicPr>
          <p:nvPr/>
        </p:nvPicPr>
        <p:blipFill>
          <a:blip r:embed="rId3" cstate="print"/>
          <a:srcRect/>
          <a:stretch>
            <a:fillRect/>
          </a:stretch>
        </p:blipFill>
        <p:spPr bwMode="auto">
          <a:xfrm>
            <a:off x="251520" y="1844824"/>
            <a:ext cx="3738563" cy="2200275"/>
          </a:xfrm>
          <a:prstGeom prst="rect">
            <a:avLst/>
          </a:prstGeom>
          <a:noFill/>
        </p:spPr>
      </p:pic>
      <p:pic>
        <p:nvPicPr>
          <p:cNvPr id="49154" name="Picture 2" descr="C:\Documents and Settings\corrado.pisani\Desktop\Immagini presentazione\Ingombro_PL.jpg"/>
          <p:cNvPicPr>
            <a:picLocks noChangeAspect="1" noChangeArrowheads="1"/>
          </p:cNvPicPr>
          <p:nvPr/>
        </p:nvPicPr>
        <p:blipFill>
          <a:blip r:embed="rId4" cstate="print"/>
          <a:srcRect/>
          <a:stretch>
            <a:fillRect/>
          </a:stretch>
        </p:blipFill>
        <p:spPr bwMode="auto">
          <a:xfrm>
            <a:off x="4860032" y="1844824"/>
            <a:ext cx="3401568" cy="2267712"/>
          </a:xfrm>
          <a:prstGeom prst="rect">
            <a:avLst/>
          </a:prstGeom>
          <a:noFill/>
        </p:spPr>
      </p:pic>
      <p:pic>
        <p:nvPicPr>
          <p:cNvPr id="49155" name="Picture 3"/>
          <p:cNvPicPr>
            <a:picLocks noChangeAspect="1" noChangeArrowheads="1"/>
          </p:cNvPicPr>
          <p:nvPr/>
        </p:nvPicPr>
        <p:blipFill>
          <a:blip r:embed="rId5" cstate="print"/>
          <a:srcRect/>
          <a:stretch>
            <a:fillRect/>
          </a:stretch>
        </p:blipFill>
        <p:spPr bwMode="auto">
          <a:xfrm>
            <a:off x="251521" y="4223004"/>
            <a:ext cx="3754501" cy="2565654"/>
          </a:xfrm>
          <a:prstGeom prst="rect">
            <a:avLst/>
          </a:prstGeom>
          <a:noFill/>
          <a:ln w="9525">
            <a:noFill/>
            <a:miter lim="800000"/>
            <a:headEnd/>
            <a:tailEnd/>
          </a:ln>
          <a:effectLst/>
        </p:spPr>
      </p:pic>
      <p:pic>
        <p:nvPicPr>
          <p:cNvPr id="49156" name="Picture 4" descr="C:\Documents and Settings\corrado.pisani\Desktop\Immagini presentazione\Ingombro_auto_passaggio_a_livello.jpg"/>
          <p:cNvPicPr>
            <a:picLocks noChangeAspect="1" noChangeArrowheads="1"/>
          </p:cNvPicPr>
          <p:nvPr/>
        </p:nvPicPr>
        <p:blipFill>
          <a:blip r:embed="rId6" cstate="print"/>
          <a:srcRect/>
          <a:stretch>
            <a:fillRect/>
          </a:stretch>
        </p:blipFill>
        <p:spPr bwMode="auto">
          <a:xfrm>
            <a:off x="4716016" y="4365104"/>
            <a:ext cx="3886200" cy="203377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a:xfrm>
            <a:off x="323528" y="116632"/>
            <a:ext cx="8640960" cy="877163"/>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sz="3200" b="1" spc="-100" dirty="0">
                <a:solidFill>
                  <a:srgbClr val="FF0000"/>
                </a:solidFill>
                <a:latin typeface="+mj-lt"/>
                <a:ea typeface="+mj-ea"/>
                <a:cs typeface="+mj-cs"/>
              </a:rPr>
            </a:br>
            <a:r>
              <a:rPr lang="it-IT" sz="1900" b="1" spc="-100" dirty="0">
                <a:solidFill>
                  <a:srgbClr val="FF0000"/>
                </a:solidFill>
                <a:latin typeface="+mj-lt"/>
                <a:ea typeface="+mj-ea"/>
                <a:cs typeface="+mj-cs"/>
              </a:rPr>
              <a:t>Sottosistema di Elaborazione  --  Unità di  Controllo (UDC) :  INVI (Ingressi </a:t>
            </a:r>
            <a:r>
              <a:rPr lang="it-IT" sz="1900" b="1" spc="-100" dirty="0" err="1">
                <a:solidFill>
                  <a:srgbClr val="FF0000"/>
                </a:solidFill>
                <a:latin typeface="+mj-lt"/>
                <a:ea typeface="+mj-ea"/>
                <a:cs typeface="+mj-cs"/>
              </a:rPr>
              <a:t>VItali</a:t>
            </a:r>
            <a:r>
              <a:rPr lang="it-IT" sz="1900" b="1" spc="-100" dirty="0">
                <a:solidFill>
                  <a:srgbClr val="FF0000"/>
                </a:solidFill>
                <a:latin typeface="+mj-lt"/>
                <a:ea typeface="+mj-ea"/>
                <a:cs typeface="+mj-cs"/>
              </a:rPr>
              <a:t>)</a:t>
            </a:r>
          </a:p>
        </p:txBody>
      </p:sp>
      <p:pic>
        <p:nvPicPr>
          <p:cNvPr id="141315" name="Picture 3"/>
          <p:cNvPicPr>
            <a:picLocks noChangeAspect="1" noChangeArrowheads="1"/>
          </p:cNvPicPr>
          <p:nvPr/>
        </p:nvPicPr>
        <p:blipFill>
          <a:blip r:embed="rId3" cstate="print"/>
          <a:srcRect/>
          <a:stretch>
            <a:fillRect/>
          </a:stretch>
        </p:blipFill>
        <p:spPr bwMode="auto">
          <a:xfrm>
            <a:off x="467544" y="1022432"/>
            <a:ext cx="809159" cy="5762577"/>
          </a:xfrm>
          <a:prstGeom prst="rect">
            <a:avLst/>
          </a:prstGeom>
          <a:noFill/>
          <a:ln w="9525">
            <a:noFill/>
            <a:miter lim="800000"/>
            <a:headEnd/>
            <a:tailEnd/>
          </a:ln>
        </p:spPr>
      </p:pic>
      <p:graphicFrame>
        <p:nvGraphicFramePr>
          <p:cNvPr id="9" name="Tabella 8"/>
          <p:cNvGraphicFramePr>
            <a:graphicFrameLocks noGrp="1"/>
          </p:cNvGraphicFramePr>
          <p:nvPr>
            <p:extLst>
              <p:ext uri="{D42A27DB-BD31-4B8C-83A1-F6EECF244321}">
                <p14:modId xmlns:p14="http://schemas.microsoft.com/office/powerpoint/2010/main" val="4109804714"/>
              </p:ext>
            </p:extLst>
          </p:nvPr>
        </p:nvGraphicFramePr>
        <p:xfrm>
          <a:off x="1835696" y="1549249"/>
          <a:ext cx="5832647" cy="5192119"/>
        </p:xfrm>
        <a:graphic>
          <a:graphicData uri="http://schemas.openxmlformats.org/drawingml/2006/table">
            <a:tbl>
              <a:tblPr/>
              <a:tblGrid>
                <a:gridCol w="364540">
                  <a:extLst>
                    <a:ext uri="{9D8B030D-6E8A-4147-A177-3AD203B41FA5}">
                      <a16:colId xmlns:a16="http://schemas.microsoft.com/office/drawing/2014/main" val="20000"/>
                    </a:ext>
                  </a:extLst>
                </a:gridCol>
                <a:gridCol w="715580">
                  <a:extLst>
                    <a:ext uri="{9D8B030D-6E8A-4147-A177-3AD203B41FA5}">
                      <a16:colId xmlns:a16="http://schemas.microsoft.com/office/drawing/2014/main" val="20001"/>
                    </a:ext>
                  </a:extLst>
                </a:gridCol>
                <a:gridCol w="2520280">
                  <a:extLst>
                    <a:ext uri="{9D8B030D-6E8A-4147-A177-3AD203B41FA5}">
                      <a16:colId xmlns:a16="http://schemas.microsoft.com/office/drawing/2014/main" val="3554864484"/>
                    </a:ext>
                  </a:extLst>
                </a:gridCol>
                <a:gridCol w="2232247">
                  <a:extLst>
                    <a:ext uri="{9D8B030D-6E8A-4147-A177-3AD203B41FA5}">
                      <a16:colId xmlns:a16="http://schemas.microsoft.com/office/drawing/2014/main" val="3512037408"/>
                    </a:ext>
                  </a:extLst>
                </a:gridCol>
              </a:tblGrid>
              <a:tr h="88336">
                <a:tc>
                  <a:txBody>
                    <a:bodyPr/>
                    <a:lstStyle/>
                    <a:p>
                      <a:pPr algn="just">
                        <a:spcBef>
                          <a:spcPts val="300"/>
                        </a:spcBef>
                        <a:spcAft>
                          <a:spcPts val="300"/>
                        </a:spcAft>
                      </a:pPr>
                      <a:endParaRPr lang="it-IT" sz="500" dirty="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700" b="1" dirty="0">
                          <a:solidFill>
                            <a:srgbClr val="FFFFFF"/>
                          </a:solidFill>
                          <a:latin typeface="Arial"/>
                          <a:ea typeface="Times New Roman"/>
                          <a:cs typeface="Times New Roman"/>
                        </a:rPr>
                        <a:t>LED</a:t>
                      </a:r>
                      <a:endParaRPr lang="it-IT" sz="700" dirty="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700" b="1">
                          <a:solidFill>
                            <a:srgbClr val="FFFFFF"/>
                          </a:solidFill>
                          <a:latin typeface="Arial"/>
                          <a:ea typeface="Times New Roman"/>
                          <a:cs typeface="Times New Roman"/>
                        </a:rPr>
                        <a:t>Descrizione</a:t>
                      </a:r>
                      <a:endParaRPr lang="it-IT" sz="700" dirty="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700" b="1">
                          <a:solidFill>
                            <a:srgbClr val="FFFFFF"/>
                          </a:solidFill>
                          <a:latin typeface="Arial"/>
                          <a:ea typeface="Times New Roman"/>
                          <a:cs typeface="Times New Roman"/>
                        </a:rPr>
                        <a:t>Stati</a:t>
                      </a:r>
                      <a:endParaRPr lang="it-IT" sz="700" dirty="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199853">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24V EXT</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just">
                        <a:spcBef>
                          <a:spcPts val="300"/>
                        </a:spcBef>
                        <a:spcAft>
                          <a:spcPts val="300"/>
                        </a:spcAft>
                      </a:pPr>
                      <a:r>
                        <a:rPr lang="it-IT" sz="700" dirty="0">
                          <a:latin typeface="Arial"/>
                          <a:ea typeface="Times New Roman"/>
                          <a:cs typeface="Times New Roman"/>
                        </a:rPr>
                        <a:t>Indica la presenza/non presenza della tensione di lancio a 24 </a:t>
                      </a:r>
                      <a:r>
                        <a:rPr lang="it-IT" sz="700" dirty="0" err="1">
                          <a:latin typeface="Arial"/>
                          <a:ea typeface="Times New Roman"/>
                          <a:cs typeface="Times New Roman"/>
                        </a:rPr>
                        <a:t>Vdc</a:t>
                      </a:r>
                      <a:r>
                        <a:rPr lang="it-IT" sz="700" dirty="0">
                          <a:latin typeface="Arial"/>
                          <a:ea typeface="Times New Roman"/>
                          <a:cs typeface="Times New Roman"/>
                        </a:rPr>
                        <a:t> </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700" dirty="0">
                          <a:latin typeface="Arial"/>
                          <a:ea typeface="Times New Roman"/>
                          <a:cs typeface="Times New Roman"/>
                        </a:rPr>
                        <a:t>Acceso : Tensione presente</a:t>
                      </a:r>
                    </a:p>
                    <a:p>
                      <a:pPr marL="342900" lvl="0" indent="-342900" algn="just">
                        <a:spcAft>
                          <a:spcPts val="300"/>
                        </a:spcAft>
                        <a:buFont typeface="Wingdings"/>
                        <a:buChar char=""/>
                        <a:tabLst>
                          <a:tab pos="457200" algn="l"/>
                        </a:tabLst>
                      </a:pPr>
                      <a:r>
                        <a:rPr lang="it-IT" sz="700" dirty="0">
                          <a:latin typeface="Arial"/>
                          <a:ea typeface="Times New Roman"/>
                          <a:cs typeface="Times New Roman"/>
                        </a:rPr>
                        <a:t>Spento : Tensione assente</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1"/>
                  </a:ext>
                </a:extLst>
              </a:tr>
              <a:tr h="47543">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gridSpan="3">
                  <a:txBody>
                    <a:bodyPr/>
                    <a:lstStyle/>
                    <a:p>
                      <a:pPr marL="228600" algn="ctr">
                        <a:spcBef>
                          <a:spcPts val="300"/>
                        </a:spcBef>
                        <a:spcAft>
                          <a:spcPts val="300"/>
                        </a:spcAft>
                      </a:pPr>
                      <a:r>
                        <a:rPr lang="it-IT" sz="700" b="1" dirty="0">
                          <a:latin typeface="Arial"/>
                          <a:ea typeface="Times New Roman"/>
                          <a:cs typeface="Times New Roman"/>
                        </a:rPr>
                        <a:t>uC1</a:t>
                      </a:r>
                      <a:endParaRPr lang="it-IT" sz="700" dirty="0">
                        <a:latin typeface="Arial"/>
                        <a:ea typeface="Times New Roman"/>
                        <a:cs typeface="Times New Roman"/>
                      </a:endParaRPr>
                    </a:p>
                  </a:txBody>
                  <a:tcPr marL="34215" marR="34215"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hMerge="1">
                  <a:txBody>
                    <a:bodyPr/>
                    <a:lstStyle/>
                    <a:p>
                      <a:endParaRPr lang="it-IT"/>
                    </a:p>
                  </a:txBody>
                  <a:tcPr>
                    <a:lnL w="381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tcPr>
                </a:tc>
                <a:tc hMerge="1">
                  <a:txBody>
                    <a:bodyPr/>
                    <a:lstStyle/>
                    <a:p>
                      <a:pPr marL="228600" algn="ctr">
                        <a:spcBef>
                          <a:spcPts val="300"/>
                        </a:spcBef>
                        <a:spcAft>
                          <a:spcPts val="300"/>
                        </a:spcAft>
                      </a:pPr>
                      <a:endParaRPr lang="it-IT" sz="700" dirty="0">
                        <a:latin typeface="Arial"/>
                        <a:ea typeface="Times New Roman"/>
                        <a:cs typeface="Times New Roman"/>
                      </a:endParaRPr>
                    </a:p>
                  </a:txBody>
                  <a:tcPr marL="34215" marR="34215"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2"/>
                  </a:ext>
                </a:extLst>
              </a:tr>
              <a:tr h="199853">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VITALIT</a:t>
                      </a:r>
                      <a:r>
                        <a:rPr lang="it-IT" sz="700" dirty="0">
                          <a:latin typeface="Arial"/>
                          <a:ea typeface="Times New Roman"/>
                          <a:cs typeface="Arial"/>
                        </a:rPr>
                        <a:t>À</a:t>
                      </a:r>
                      <a:endParaRPr lang="it-IT" sz="700" dirty="0">
                        <a:latin typeface="Arial"/>
                        <a:ea typeface="Times New Roman"/>
                        <a:cs typeface="Times New Roman"/>
                      </a:endParaRP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just">
                        <a:spcBef>
                          <a:spcPts val="300"/>
                        </a:spcBef>
                        <a:spcAft>
                          <a:spcPts val="300"/>
                        </a:spcAft>
                      </a:pPr>
                      <a:r>
                        <a:rPr lang="it-IT" sz="700" dirty="0">
                          <a:latin typeface="Arial"/>
                          <a:ea typeface="Times New Roman"/>
                          <a:cs typeface="Times New Roman"/>
                        </a:rPr>
                        <a:t>Indica la vitalità del uC1</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700">
                          <a:latin typeface="Arial"/>
                          <a:ea typeface="Times New Roman"/>
                          <a:cs typeface="Times New Roman"/>
                        </a:rPr>
                        <a:t>Lampeggiante ad 1Hz  : Funzionante</a:t>
                      </a:r>
                    </a:p>
                    <a:p>
                      <a:pPr marL="342900" lvl="0" indent="-342900" algn="just">
                        <a:spcAft>
                          <a:spcPts val="300"/>
                        </a:spcAft>
                        <a:buFont typeface="Wingdings"/>
                        <a:buChar char=""/>
                        <a:tabLst>
                          <a:tab pos="457200" algn="l"/>
                        </a:tabLst>
                      </a:pPr>
                      <a:r>
                        <a:rPr lang="it-IT" sz="700">
                          <a:latin typeface="Arial"/>
                          <a:ea typeface="Times New Roman"/>
                          <a:cs typeface="Times New Roman"/>
                        </a:rPr>
                        <a:t>Non lampeggiante : Non Funzionante</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3"/>
                  </a:ext>
                </a:extLst>
              </a:tr>
              <a:tr h="199853">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DI </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just">
                        <a:spcBef>
                          <a:spcPts val="300"/>
                        </a:spcBef>
                        <a:spcAft>
                          <a:spcPts val="300"/>
                        </a:spcAft>
                      </a:pPr>
                      <a:r>
                        <a:rPr lang="it-IT" sz="700">
                          <a:latin typeface="Arial"/>
                          <a:ea typeface="Times New Roman"/>
                          <a:cs typeface="Times New Roman"/>
                        </a:rPr>
                        <a:t>Indica lo stato di connessione con lo strumento di manutenzione</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700">
                          <a:latin typeface="Arial"/>
                          <a:ea typeface="Times New Roman"/>
                          <a:cs typeface="Times New Roman"/>
                        </a:rPr>
                        <a:t>Acceso : Tool connesso </a:t>
                      </a:r>
                    </a:p>
                    <a:p>
                      <a:pPr marL="342900" lvl="0" indent="-342900" algn="just">
                        <a:spcAft>
                          <a:spcPts val="300"/>
                        </a:spcAft>
                        <a:buFont typeface="Wingdings"/>
                        <a:buChar char=""/>
                        <a:tabLst>
                          <a:tab pos="457200" algn="l"/>
                        </a:tabLst>
                      </a:pPr>
                      <a:r>
                        <a:rPr lang="it-IT" sz="700">
                          <a:latin typeface="Arial"/>
                          <a:ea typeface="Times New Roman"/>
                          <a:cs typeface="Times New Roman"/>
                        </a:rPr>
                        <a:t>Spento : Tool non connesso</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4"/>
                  </a:ext>
                </a:extLst>
              </a:tr>
              <a:tr h="199853">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S0</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just">
                        <a:spcBef>
                          <a:spcPts val="300"/>
                        </a:spcBef>
                        <a:spcAft>
                          <a:spcPts val="300"/>
                        </a:spcAft>
                      </a:pPr>
                      <a:r>
                        <a:rPr lang="it-IT" sz="700">
                          <a:latin typeface="Arial"/>
                          <a:ea typeface="Times New Roman"/>
                          <a:cs typeface="Times New Roman"/>
                        </a:rPr>
                        <a:t>Indica lo stato di attesa dei parametri configurazione</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700">
                          <a:latin typeface="Arial"/>
                          <a:ea typeface="Times New Roman"/>
                          <a:cs typeface="Times New Roman"/>
                        </a:rPr>
                        <a:t>Acceso : In attesa di configurazione </a:t>
                      </a:r>
                    </a:p>
                    <a:p>
                      <a:pPr marL="342900" lvl="0" indent="-342900" algn="just">
                        <a:spcAft>
                          <a:spcPts val="300"/>
                        </a:spcAft>
                        <a:buFont typeface="Wingdings"/>
                        <a:buChar char=""/>
                        <a:tabLst>
                          <a:tab pos="457200" algn="l"/>
                        </a:tabLst>
                      </a:pPr>
                      <a:r>
                        <a:rPr lang="it-IT" sz="700">
                          <a:latin typeface="Arial"/>
                          <a:ea typeface="Times New Roman"/>
                          <a:cs typeface="Times New Roman"/>
                        </a:rPr>
                        <a:t>Spento : Configurato</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5"/>
                  </a:ext>
                </a:extLst>
              </a:tr>
              <a:tr h="262307">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S1</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just">
                        <a:spcBef>
                          <a:spcPts val="300"/>
                        </a:spcBef>
                        <a:spcAft>
                          <a:spcPts val="300"/>
                        </a:spcAft>
                      </a:pPr>
                      <a:r>
                        <a:rPr lang="it-IT" sz="700" dirty="0">
                          <a:latin typeface="Arial"/>
                          <a:ea typeface="Times New Roman"/>
                          <a:cs typeface="Times New Roman"/>
                        </a:rPr>
                        <a:t>Indica lo stato di RUNNING</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Acceso : In stato di RUNNING</a:t>
                      </a:r>
                    </a:p>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Spento : Non è in stato di RUNNING</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6"/>
                  </a:ext>
                </a:extLst>
              </a:tr>
              <a:tr h="99926">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gridSpan="3">
                  <a:txBody>
                    <a:bodyPr/>
                    <a:lstStyle/>
                    <a:p>
                      <a:pPr algn="ctr">
                        <a:spcBef>
                          <a:spcPts val="300"/>
                        </a:spcBef>
                        <a:spcAft>
                          <a:spcPts val="300"/>
                        </a:spcAft>
                      </a:pPr>
                      <a:r>
                        <a:rPr lang="it-IT" sz="700" b="1" dirty="0">
                          <a:latin typeface="Arial"/>
                          <a:ea typeface="Times New Roman"/>
                          <a:cs typeface="Times New Roman"/>
                        </a:rPr>
                        <a:t>Input uC1</a:t>
                      </a:r>
                      <a:endParaRPr lang="it-IT" sz="700" dirty="0">
                        <a:latin typeface="Arial"/>
                        <a:ea typeface="Times New Roman"/>
                        <a:cs typeface="Times New Roman"/>
                      </a:endParaRPr>
                    </a:p>
                  </a:txBody>
                  <a:tcPr marL="34215" marR="34215"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hMerge="1">
                  <a:txBody>
                    <a:bodyPr/>
                    <a:lstStyle/>
                    <a:p>
                      <a:endParaRPr lang="it-IT"/>
                    </a:p>
                  </a:txBody>
                  <a:tcPr>
                    <a:lnL w="381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tcPr>
                </a:tc>
                <a:tc hMerge="1">
                  <a:txBody>
                    <a:bodyPr/>
                    <a:lstStyle/>
                    <a:p>
                      <a:pPr algn="ctr">
                        <a:spcBef>
                          <a:spcPts val="300"/>
                        </a:spcBef>
                        <a:spcAft>
                          <a:spcPts val="300"/>
                        </a:spcAft>
                      </a:pPr>
                      <a:endParaRPr lang="it-IT" sz="700" dirty="0">
                        <a:latin typeface="Arial"/>
                        <a:ea typeface="Times New Roman"/>
                        <a:cs typeface="Times New Roman"/>
                      </a:endParaRPr>
                    </a:p>
                  </a:txBody>
                  <a:tcPr marL="34215" marR="34215"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7"/>
                  </a:ext>
                </a:extLst>
              </a:tr>
              <a:tr h="199853">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1</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700" dirty="0">
                          <a:latin typeface="Arial"/>
                          <a:ea typeface="Times New Roman"/>
                          <a:cs typeface="Times New Roman"/>
                        </a:rPr>
                        <a:t>Indica lo stato dell’ingresso (KPL) delle barriere del PL1</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700">
                          <a:latin typeface="Arial"/>
                          <a:ea typeface="Times New Roman"/>
                          <a:cs typeface="Times New Roman"/>
                        </a:rPr>
                        <a:t>Acceso : Barriere Chiuse</a:t>
                      </a:r>
                    </a:p>
                    <a:p>
                      <a:pPr marL="342900" lvl="0" indent="-342900" algn="just">
                        <a:spcAft>
                          <a:spcPts val="300"/>
                        </a:spcAft>
                        <a:buFont typeface="Wingdings"/>
                        <a:buChar char=""/>
                        <a:tabLst>
                          <a:tab pos="457200" algn="l"/>
                        </a:tabLst>
                      </a:pPr>
                      <a:r>
                        <a:rPr lang="it-IT" sz="700">
                          <a:latin typeface="Arial"/>
                          <a:ea typeface="Times New Roman"/>
                          <a:cs typeface="Times New Roman"/>
                        </a:rPr>
                        <a:t>Spento : Barriere Aperte</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8"/>
                  </a:ext>
                </a:extLst>
              </a:tr>
              <a:tr h="262307">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3</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700" dirty="0">
                          <a:latin typeface="Arial"/>
                          <a:ea typeface="Times New Roman"/>
                          <a:cs typeface="Times New Roman"/>
                        </a:rPr>
                        <a:t>Indica lo stato dell’ingresso (KPL) delle barriere del PL2</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Acceso : Barriere Chiuse</a:t>
                      </a:r>
                    </a:p>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Spento : Barriere Aperte</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9"/>
                  </a:ext>
                </a:extLst>
              </a:tr>
              <a:tr h="262307">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5</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700">
                          <a:latin typeface="Arial"/>
                          <a:ea typeface="Times New Roman"/>
                          <a:cs typeface="Times New Roman"/>
                        </a:rPr>
                        <a:t>Indica lo stato dell’ingresso (KPL) delle barriere del PL3</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Acceso : Barriere Chiuse</a:t>
                      </a:r>
                    </a:p>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Spento : Barriere Aperte</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0"/>
                  </a:ext>
                </a:extLst>
              </a:tr>
              <a:tr h="262307">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a:latin typeface="Arial"/>
                          <a:ea typeface="Times New Roman"/>
                          <a:cs typeface="Times New Roman"/>
                        </a:rPr>
                        <a:t>7</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700">
                          <a:latin typeface="Arial"/>
                          <a:ea typeface="Times New Roman"/>
                          <a:cs typeface="Times New Roman"/>
                        </a:rPr>
                        <a:t>Indica lo stato dell’ingresso (KPL) delle barriere del PL4</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Acceso : Barriere Chiuse</a:t>
                      </a:r>
                    </a:p>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Spento : Barriere Aperte</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1"/>
                  </a:ext>
                </a:extLst>
              </a:tr>
              <a:tr h="191224">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2,4,6, 8 … 16</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700" dirty="0">
                          <a:latin typeface="Arial"/>
                          <a:ea typeface="Times New Roman"/>
                          <a:cs typeface="Times New Roman"/>
                        </a:rPr>
                        <a:t>Non utilizzati</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457200" algn="just">
                        <a:spcBef>
                          <a:spcPts val="300"/>
                        </a:spcBef>
                        <a:spcAft>
                          <a:spcPts val="300"/>
                        </a:spcAft>
                      </a:pPr>
                      <a:r>
                        <a:rPr lang="it-IT" sz="700" dirty="0">
                          <a:latin typeface="Arial"/>
                          <a:ea typeface="Times New Roman"/>
                          <a:cs typeface="Times New Roman"/>
                        </a:rPr>
                        <a:t>Sempre spento</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2"/>
                  </a:ext>
                </a:extLst>
              </a:tr>
              <a:tr h="99926">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gridSpan="3">
                  <a:txBody>
                    <a:bodyPr/>
                    <a:lstStyle/>
                    <a:p>
                      <a:pPr algn="ctr">
                        <a:spcBef>
                          <a:spcPts val="300"/>
                        </a:spcBef>
                        <a:spcAft>
                          <a:spcPts val="300"/>
                        </a:spcAft>
                      </a:pPr>
                      <a:r>
                        <a:rPr lang="it-IT" sz="700" b="1" dirty="0">
                          <a:latin typeface="Arial"/>
                          <a:ea typeface="Times New Roman"/>
                          <a:cs typeface="Times New Roman"/>
                        </a:rPr>
                        <a:t>uC2</a:t>
                      </a:r>
                      <a:endParaRPr lang="it-IT" sz="700" dirty="0">
                        <a:latin typeface="Arial"/>
                        <a:ea typeface="Times New Roman"/>
                        <a:cs typeface="Times New Roman"/>
                      </a:endParaRPr>
                    </a:p>
                  </a:txBody>
                  <a:tcPr marL="34215" marR="34215"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hMerge="1">
                  <a:txBody>
                    <a:bodyPr/>
                    <a:lstStyle/>
                    <a:p>
                      <a:endParaRPr lang="it-IT"/>
                    </a:p>
                  </a:txBody>
                  <a:tcPr>
                    <a:lnL w="381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tcPr>
                </a:tc>
                <a:tc hMerge="1">
                  <a:txBody>
                    <a:bodyPr/>
                    <a:lstStyle/>
                    <a:p>
                      <a:pPr algn="ctr">
                        <a:spcBef>
                          <a:spcPts val="300"/>
                        </a:spcBef>
                        <a:spcAft>
                          <a:spcPts val="300"/>
                        </a:spcAft>
                      </a:pPr>
                      <a:endParaRPr lang="it-IT" sz="700" dirty="0">
                        <a:latin typeface="Arial"/>
                        <a:ea typeface="Times New Roman"/>
                        <a:cs typeface="Times New Roman"/>
                      </a:endParaRPr>
                    </a:p>
                  </a:txBody>
                  <a:tcPr marL="34215" marR="34215"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3"/>
                  </a:ext>
                </a:extLst>
              </a:tr>
              <a:tr h="199853">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VITALIT</a:t>
                      </a:r>
                      <a:r>
                        <a:rPr lang="it-IT" sz="700" dirty="0">
                          <a:latin typeface="Arial"/>
                          <a:ea typeface="Times New Roman"/>
                          <a:cs typeface="Arial"/>
                        </a:rPr>
                        <a:t>À</a:t>
                      </a:r>
                      <a:endParaRPr lang="it-IT" sz="700" dirty="0">
                        <a:latin typeface="Arial"/>
                        <a:ea typeface="Times New Roman"/>
                        <a:cs typeface="Times New Roman"/>
                      </a:endParaRP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just">
                        <a:spcBef>
                          <a:spcPts val="300"/>
                        </a:spcBef>
                        <a:spcAft>
                          <a:spcPts val="300"/>
                        </a:spcAft>
                      </a:pPr>
                      <a:r>
                        <a:rPr lang="it-IT" sz="700">
                          <a:latin typeface="Arial"/>
                          <a:ea typeface="Times New Roman"/>
                          <a:cs typeface="Times New Roman"/>
                        </a:rPr>
                        <a:t>Indica la vitalità del uC2</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700">
                          <a:latin typeface="Arial"/>
                          <a:ea typeface="Times New Roman"/>
                          <a:cs typeface="Times New Roman"/>
                        </a:rPr>
                        <a:t>Lampeggiante ad 1Hz  : Funzionante</a:t>
                      </a:r>
                    </a:p>
                    <a:p>
                      <a:pPr marL="342900" lvl="0" indent="-342900" algn="just">
                        <a:spcAft>
                          <a:spcPts val="300"/>
                        </a:spcAft>
                        <a:buFont typeface="Wingdings"/>
                        <a:buChar char=""/>
                        <a:tabLst>
                          <a:tab pos="457200" algn="l"/>
                        </a:tabLst>
                      </a:pPr>
                      <a:r>
                        <a:rPr lang="it-IT" sz="700">
                          <a:latin typeface="Arial"/>
                          <a:ea typeface="Times New Roman"/>
                          <a:cs typeface="Times New Roman"/>
                        </a:rPr>
                        <a:t>Non lampeggiante : Non Funzionante</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4"/>
                  </a:ext>
                </a:extLst>
              </a:tr>
              <a:tr h="199853">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DI </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just">
                        <a:spcBef>
                          <a:spcPts val="300"/>
                        </a:spcBef>
                        <a:spcAft>
                          <a:spcPts val="300"/>
                        </a:spcAft>
                      </a:pPr>
                      <a:r>
                        <a:rPr lang="it-IT" sz="700">
                          <a:latin typeface="Arial"/>
                          <a:ea typeface="Times New Roman"/>
                          <a:cs typeface="Times New Roman"/>
                        </a:rPr>
                        <a:t>Indica lo stato di connessione con lo strumento di manutenzione</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700">
                          <a:latin typeface="Arial"/>
                          <a:ea typeface="Times New Roman"/>
                          <a:cs typeface="Times New Roman"/>
                        </a:rPr>
                        <a:t>Acceso : Tool connesso </a:t>
                      </a:r>
                    </a:p>
                    <a:p>
                      <a:pPr marL="342900" lvl="0" indent="-342900" algn="just">
                        <a:spcAft>
                          <a:spcPts val="300"/>
                        </a:spcAft>
                        <a:buFont typeface="Wingdings"/>
                        <a:buChar char=""/>
                        <a:tabLst>
                          <a:tab pos="457200" algn="l"/>
                        </a:tabLst>
                      </a:pPr>
                      <a:r>
                        <a:rPr lang="it-IT" sz="700">
                          <a:latin typeface="Arial"/>
                          <a:ea typeface="Times New Roman"/>
                          <a:cs typeface="Times New Roman"/>
                        </a:rPr>
                        <a:t>Spento : Tool non connesso</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5"/>
                  </a:ext>
                </a:extLst>
              </a:tr>
              <a:tr h="199853">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S0</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just">
                        <a:spcBef>
                          <a:spcPts val="300"/>
                        </a:spcBef>
                        <a:spcAft>
                          <a:spcPts val="300"/>
                        </a:spcAft>
                      </a:pPr>
                      <a:r>
                        <a:rPr lang="it-IT" sz="700">
                          <a:latin typeface="Arial"/>
                          <a:ea typeface="Times New Roman"/>
                          <a:cs typeface="Times New Roman"/>
                        </a:rPr>
                        <a:t>Indica lo stato di attesa dei parametri configurazione</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700">
                          <a:latin typeface="Arial"/>
                          <a:ea typeface="Times New Roman"/>
                          <a:cs typeface="Times New Roman"/>
                        </a:rPr>
                        <a:t>Acceso : In attesa di configurazione </a:t>
                      </a:r>
                    </a:p>
                    <a:p>
                      <a:pPr marL="342900" lvl="0" indent="-342900" algn="just">
                        <a:spcAft>
                          <a:spcPts val="300"/>
                        </a:spcAft>
                        <a:buFont typeface="Wingdings"/>
                        <a:buChar char=""/>
                        <a:tabLst>
                          <a:tab pos="457200" algn="l"/>
                        </a:tabLst>
                      </a:pPr>
                      <a:r>
                        <a:rPr lang="it-IT" sz="700">
                          <a:latin typeface="Arial"/>
                          <a:ea typeface="Times New Roman"/>
                          <a:cs typeface="Times New Roman"/>
                        </a:rPr>
                        <a:t>Spento : Configurato</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6"/>
                  </a:ext>
                </a:extLst>
              </a:tr>
              <a:tr h="262307">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S1</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just">
                        <a:spcBef>
                          <a:spcPts val="300"/>
                        </a:spcBef>
                        <a:spcAft>
                          <a:spcPts val="300"/>
                        </a:spcAft>
                      </a:pPr>
                      <a:r>
                        <a:rPr lang="it-IT" sz="700" dirty="0">
                          <a:latin typeface="Arial"/>
                          <a:ea typeface="Times New Roman"/>
                          <a:cs typeface="Times New Roman"/>
                        </a:rPr>
                        <a:t>Indica lo stato di RUNNING</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Acceso : In stato di RUNNING</a:t>
                      </a:r>
                    </a:p>
                    <a:p>
                      <a:pPr marL="342900" lvl="0" indent="-342900" algn="just">
                        <a:spcBef>
                          <a:spcPts val="300"/>
                        </a:spcBef>
                        <a:spcAft>
                          <a:spcPts val="300"/>
                        </a:spcAft>
                        <a:buFont typeface="Wingdings"/>
                        <a:buChar char=""/>
                        <a:tabLst>
                          <a:tab pos="457200" algn="l"/>
                        </a:tabLst>
                      </a:pPr>
                      <a:r>
                        <a:rPr lang="it-IT" sz="700" dirty="0">
                          <a:latin typeface="Arial"/>
                          <a:ea typeface="Times New Roman"/>
                          <a:cs typeface="Times New Roman"/>
                        </a:rPr>
                        <a:t>Spento : Non è in stato di RUNNING</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7"/>
                  </a:ext>
                </a:extLst>
              </a:tr>
              <a:tr h="99926">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gridSpan="3">
                  <a:txBody>
                    <a:bodyPr/>
                    <a:lstStyle/>
                    <a:p>
                      <a:pPr marL="457200" algn="ctr">
                        <a:spcBef>
                          <a:spcPts val="300"/>
                        </a:spcBef>
                        <a:spcAft>
                          <a:spcPts val="300"/>
                        </a:spcAft>
                      </a:pPr>
                      <a:r>
                        <a:rPr lang="it-IT" sz="700" b="1" dirty="0">
                          <a:latin typeface="Arial"/>
                          <a:ea typeface="Times New Roman"/>
                          <a:cs typeface="Times New Roman"/>
                        </a:rPr>
                        <a:t>Input uC2</a:t>
                      </a:r>
                      <a:endParaRPr lang="it-IT" sz="700" dirty="0">
                        <a:latin typeface="Arial"/>
                        <a:ea typeface="Times New Roman"/>
                        <a:cs typeface="Times New Roman"/>
                      </a:endParaRPr>
                    </a:p>
                  </a:txBody>
                  <a:tcPr marL="34215" marR="34215"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hMerge="1">
                  <a:txBody>
                    <a:bodyPr/>
                    <a:lstStyle/>
                    <a:p>
                      <a:endParaRPr lang="it-IT"/>
                    </a:p>
                  </a:txBody>
                  <a:tcPr>
                    <a:lnL w="38100" cap="flat" cmpd="sng" algn="ctr">
                      <a:solidFill>
                        <a:srgbClr val="FFFFFF"/>
                      </a:solidFill>
                      <a:prstDash val="solid"/>
                      <a:round/>
                      <a:headEnd type="none" w="med" len="med"/>
                      <a:tailEnd type="none" w="med" len="med"/>
                    </a:lnL>
                    <a:lnT w="12700" cap="flat" cmpd="sng" algn="ctr">
                      <a:solidFill>
                        <a:srgbClr val="FFFFFF"/>
                      </a:solidFill>
                      <a:prstDash val="solid"/>
                      <a:round/>
                      <a:headEnd type="none" w="med" len="med"/>
                      <a:tailEnd type="none" w="med" len="med"/>
                    </a:lnT>
                  </a:tcPr>
                </a:tc>
                <a:tc hMerge="1">
                  <a:txBody>
                    <a:bodyPr/>
                    <a:lstStyle/>
                    <a:p>
                      <a:pPr marL="457200" algn="ctr">
                        <a:spcBef>
                          <a:spcPts val="300"/>
                        </a:spcBef>
                        <a:spcAft>
                          <a:spcPts val="300"/>
                        </a:spcAft>
                      </a:pPr>
                      <a:endParaRPr lang="it-IT" sz="700" dirty="0">
                        <a:latin typeface="Arial"/>
                        <a:ea typeface="Times New Roman"/>
                        <a:cs typeface="Times New Roman"/>
                      </a:endParaRPr>
                    </a:p>
                  </a:txBody>
                  <a:tcPr marL="34215" marR="34215"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8"/>
                  </a:ext>
                </a:extLst>
              </a:tr>
              <a:tr h="199853">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1</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700">
                          <a:latin typeface="Arial"/>
                          <a:ea typeface="Times New Roman"/>
                          <a:cs typeface="Times New Roman"/>
                        </a:rPr>
                        <a:t>Indica lo stato dell’ingresso (KPL) delle barriere del PL1</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700">
                          <a:latin typeface="Arial"/>
                          <a:ea typeface="Times New Roman"/>
                          <a:cs typeface="Times New Roman"/>
                        </a:rPr>
                        <a:t>Acceso : Barriere Chiuse</a:t>
                      </a:r>
                    </a:p>
                    <a:p>
                      <a:pPr marL="342900" lvl="0" indent="-342900" algn="just">
                        <a:spcAft>
                          <a:spcPts val="300"/>
                        </a:spcAft>
                        <a:buFont typeface="Wingdings"/>
                        <a:buChar char=""/>
                        <a:tabLst>
                          <a:tab pos="457200" algn="l"/>
                        </a:tabLst>
                      </a:pPr>
                      <a:r>
                        <a:rPr lang="it-IT" sz="700">
                          <a:latin typeface="Arial"/>
                          <a:ea typeface="Times New Roman"/>
                          <a:cs typeface="Times New Roman"/>
                        </a:rPr>
                        <a:t>Spento : Barriere Aperte</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9"/>
                  </a:ext>
                </a:extLst>
              </a:tr>
              <a:tr h="262307">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3</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700">
                          <a:latin typeface="Arial"/>
                          <a:ea typeface="Times New Roman"/>
                          <a:cs typeface="Times New Roman"/>
                        </a:rPr>
                        <a:t>Indica lo stato dell’ingresso (KPL) delle barriere del PL2</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Acceso : Barriere Chiuse</a:t>
                      </a:r>
                    </a:p>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Spento : Barriere Aperte</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20"/>
                  </a:ext>
                </a:extLst>
              </a:tr>
              <a:tr h="262307">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5</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700">
                          <a:latin typeface="Arial"/>
                          <a:ea typeface="Times New Roman"/>
                          <a:cs typeface="Times New Roman"/>
                        </a:rPr>
                        <a:t>Indica lo stato dell’ingresso (KPL) delle barriere del PL3</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Acceso : Barriere Chiuse</a:t>
                      </a:r>
                    </a:p>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Spento : Barriere Aperte</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21"/>
                  </a:ext>
                </a:extLst>
              </a:tr>
              <a:tr h="262307">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7</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700">
                          <a:latin typeface="Arial"/>
                          <a:ea typeface="Times New Roman"/>
                          <a:cs typeface="Times New Roman"/>
                        </a:rPr>
                        <a:t>Indica lo stato dell’ingresso (KPL) delle barriere del PL4</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Acceso : Barriere Chiuse</a:t>
                      </a:r>
                    </a:p>
                    <a:p>
                      <a:pPr marL="342900" lvl="0" indent="-342900" algn="just">
                        <a:spcBef>
                          <a:spcPts val="300"/>
                        </a:spcBef>
                        <a:spcAft>
                          <a:spcPts val="300"/>
                        </a:spcAft>
                        <a:buFont typeface="Wingdings"/>
                        <a:buChar char=""/>
                        <a:tabLst>
                          <a:tab pos="457200" algn="l"/>
                        </a:tabLst>
                      </a:pPr>
                      <a:r>
                        <a:rPr lang="it-IT" sz="700">
                          <a:latin typeface="Arial"/>
                          <a:ea typeface="Times New Roman"/>
                          <a:cs typeface="Times New Roman"/>
                        </a:rPr>
                        <a:t>Spento : Barriere Aperte</a:t>
                      </a:r>
                      <a:endParaRPr lang="it-IT" sz="700" dirty="0">
                        <a:latin typeface="Arial"/>
                        <a:ea typeface="Times New Roman"/>
                        <a:cs typeface="Times New Roman"/>
                      </a:endParaRP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22"/>
                  </a:ext>
                </a:extLst>
              </a:tr>
              <a:tr h="230775">
                <a:tc>
                  <a:txBody>
                    <a:bodyPr/>
                    <a:lstStyle/>
                    <a:p>
                      <a:pPr algn="just">
                        <a:spcBef>
                          <a:spcPts val="300"/>
                        </a:spcBef>
                        <a:spcAft>
                          <a:spcPts val="300"/>
                        </a:spcAft>
                      </a:pPr>
                      <a:endParaRPr lang="it-IT" sz="500">
                        <a:latin typeface="Arial"/>
                        <a:ea typeface="Times New Roman"/>
                        <a:cs typeface="Times New Roman"/>
                      </a:endParaRPr>
                    </a:p>
                  </a:txBody>
                  <a:tcPr marL="34215" marR="34215"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700" dirty="0">
                          <a:latin typeface="Arial"/>
                          <a:ea typeface="Times New Roman"/>
                          <a:cs typeface="Times New Roman"/>
                        </a:rPr>
                        <a:t>2,4,6, 8 … 16</a:t>
                      </a:r>
                    </a:p>
                  </a:txBody>
                  <a:tcPr marL="34215" marR="34215"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700" dirty="0">
                          <a:latin typeface="Arial"/>
                          <a:ea typeface="Times New Roman"/>
                          <a:cs typeface="Times New Roman"/>
                        </a:rPr>
                        <a:t>Non utilizzati</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457200" algn="just">
                        <a:spcBef>
                          <a:spcPts val="300"/>
                        </a:spcBef>
                        <a:spcAft>
                          <a:spcPts val="300"/>
                        </a:spcAft>
                      </a:pPr>
                      <a:r>
                        <a:rPr lang="it-IT" sz="700" dirty="0">
                          <a:latin typeface="Arial"/>
                          <a:ea typeface="Times New Roman"/>
                          <a:cs typeface="Times New Roman"/>
                        </a:rPr>
                        <a:t>Sempre spento</a:t>
                      </a:r>
                    </a:p>
                  </a:txBody>
                  <a:tcPr marL="34215" marR="34215"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23"/>
                  </a:ext>
                </a:extLst>
              </a:tr>
            </a:tbl>
          </a:graphicData>
        </a:graphic>
      </p:graphicFrame>
      <p:sp>
        <p:nvSpPr>
          <p:cNvPr id="2" name="CasellaDiTesto 1">
            <a:extLst>
              <a:ext uri="{FF2B5EF4-FFF2-40B4-BE49-F238E27FC236}">
                <a16:creationId xmlns:a16="http://schemas.microsoft.com/office/drawing/2014/main" id="{C6ED9ED9-5A0A-CF7D-A62C-7FDE1A78C6D7}"/>
              </a:ext>
            </a:extLst>
          </p:cNvPr>
          <p:cNvSpPr txBox="1"/>
          <p:nvPr/>
        </p:nvSpPr>
        <p:spPr>
          <a:xfrm>
            <a:off x="1475656" y="1104999"/>
            <a:ext cx="7488832" cy="307777"/>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it-IT" sz="1400" dirty="0">
                <a:solidFill>
                  <a:srgbClr val="345266"/>
                </a:solidFill>
              </a:rPr>
              <a:t>Ha </a:t>
            </a:r>
            <a:r>
              <a:rPr lang="it-IT" sz="1400" b="1" dirty="0">
                <a:solidFill>
                  <a:srgbClr val="345266"/>
                </a:solidFill>
              </a:rPr>
              <a:t>un’architettura 2oo2</a:t>
            </a:r>
            <a:r>
              <a:rPr lang="it-IT" sz="1400" dirty="0">
                <a:solidFill>
                  <a:srgbClr val="345266"/>
                </a:solidFill>
              </a:rPr>
              <a:t>, per cui presenta due sezioni uC1 e uC2.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323528" y="116632"/>
            <a:ext cx="8640960" cy="877163"/>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sz="1600" b="1" spc="-100" dirty="0">
                <a:solidFill>
                  <a:srgbClr val="FF0000"/>
                </a:solidFill>
                <a:latin typeface="+mj-lt"/>
                <a:ea typeface="+mj-ea"/>
                <a:cs typeface="+mj-cs"/>
              </a:rPr>
            </a:br>
            <a:r>
              <a:rPr lang="it-IT" sz="1900" b="1" spc="-100" dirty="0">
                <a:solidFill>
                  <a:srgbClr val="FF0000"/>
                </a:solidFill>
                <a:latin typeface="+mj-lt"/>
                <a:ea typeface="+mj-ea"/>
                <a:cs typeface="+mj-cs"/>
              </a:rPr>
              <a:t>Sottosistema di Elaborazione  --  Unità di  Controllo (UDC) :  IONV (Input Output Non </a:t>
            </a:r>
            <a:r>
              <a:rPr lang="it-IT" sz="1900" b="1" spc="-100" dirty="0" err="1">
                <a:solidFill>
                  <a:srgbClr val="FF0000"/>
                </a:solidFill>
                <a:latin typeface="+mj-lt"/>
                <a:ea typeface="+mj-ea"/>
                <a:cs typeface="+mj-cs"/>
              </a:rPr>
              <a:t>VItali</a:t>
            </a:r>
            <a:r>
              <a:rPr lang="it-IT" sz="1900" b="1" spc="-100" dirty="0">
                <a:solidFill>
                  <a:srgbClr val="FF0000"/>
                </a:solidFill>
                <a:latin typeface="+mj-lt"/>
                <a:ea typeface="+mj-ea"/>
                <a:cs typeface="+mj-cs"/>
              </a:rPr>
              <a:t>)</a:t>
            </a:r>
          </a:p>
        </p:txBody>
      </p:sp>
      <p:pic>
        <p:nvPicPr>
          <p:cNvPr id="142338" name="Picture 2"/>
          <p:cNvPicPr>
            <a:picLocks noChangeAspect="1" noChangeArrowheads="1"/>
          </p:cNvPicPr>
          <p:nvPr/>
        </p:nvPicPr>
        <p:blipFill>
          <a:blip r:embed="rId3" cstate="print"/>
          <a:srcRect/>
          <a:stretch>
            <a:fillRect/>
          </a:stretch>
        </p:blipFill>
        <p:spPr bwMode="auto">
          <a:xfrm>
            <a:off x="467544" y="1006128"/>
            <a:ext cx="749221" cy="5762577"/>
          </a:xfrm>
          <a:prstGeom prst="rect">
            <a:avLst/>
          </a:prstGeom>
          <a:noFill/>
          <a:ln w="9525">
            <a:noFill/>
            <a:miter lim="800000"/>
            <a:headEnd/>
            <a:tailEnd/>
          </a:ln>
        </p:spPr>
      </p:pic>
      <p:graphicFrame>
        <p:nvGraphicFramePr>
          <p:cNvPr id="6" name="Tabella 5"/>
          <p:cNvGraphicFramePr>
            <a:graphicFrameLocks noGrp="1"/>
          </p:cNvGraphicFramePr>
          <p:nvPr>
            <p:extLst>
              <p:ext uri="{D42A27DB-BD31-4B8C-83A1-F6EECF244321}">
                <p14:modId xmlns:p14="http://schemas.microsoft.com/office/powerpoint/2010/main" val="3190816575"/>
              </p:ext>
            </p:extLst>
          </p:nvPr>
        </p:nvGraphicFramePr>
        <p:xfrm>
          <a:off x="1691680" y="1597927"/>
          <a:ext cx="6192689" cy="4855409"/>
        </p:xfrm>
        <a:graphic>
          <a:graphicData uri="http://schemas.openxmlformats.org/drawingml/2006/table">
            <a:tbl>
              <a:tblPr/>
              <a:tblGrid>
                <a:gridCol w="387043">
                  <a:extLst>
                    <a:ext uri="{9D8B030D-6E8A-4147-A177-3AD203B41FA5}">
                      <a16:colId xmlns:a16="http://schemas.microsoft.com/office/drawing/2014/main" val="20000"/>
                    </a:ext>
                  </a:extLst>
                </a:gridCol>
                <a:gridCol w="971115">
                  <a:extLst>
                    <a:ext uri="{9D8B030D-6E8A-4147-A177-3AD203B41FA5}">
                      <a16:colId xmlns:a16="http://schemas.microsoft.com/office/drawing/2014/main" val="20001"/>
                    </a:ext>
                  </a:extLst>
                </a:gridCol>
                <a:gridCol w="2314250">
                  <a:extLst>
                    <a:ext uri="{9D8B030D-6E8A-4147-A177-3AD203B41FA5}">
                      <a16:colId xmlns:a16="http://schemas.microsoft.com/office/drawing/2014/main" val="20002"/>
                    </a:ext>
                  </a:extLst>
                </a:gridCol>
                <a:gridCol w="2520281">
                  <a:extLst>
                    <a:ext uri="{9D8B030D-6E8A-4147-A177-3AD203B41FA5}">
                      <a16:colId xmlns:a16="http://schemas.microsoft.com/office/drawing/2014/main" val="530684525"/>
                    </a:ext>
                  </a:extLst>
                </a:gridCol>
              </a:tblGrid>
              <a:tr h="144017">
                <a:tc>
                  <a:txBody>
                    <a:bodyPr/>
                    <a:lstStyle/>
                    <a:p>
                      <a:pPr algn="ctr">
                        <a:spcBef>
                          <a:spcPts val="300"/>
                        </a:spcBef>
                        <a:spcAft>
                          <a:spcPts val="300"/>
                        </a:spcAft>
                      </a:pPr>
                      <a:endParaRPr lang="it-IT" sz="600" dirty="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b="1" dirty="0">
                          <a:solidFill>
                            <a:srgbClr val="FFFFFF"/>
                          </a:solidFill>
                          <a:latin typeface="Arial"/>
                          <a:ea typeface="Times New Roman"/>
                          <a:cs typeface="Times New Roman"/>
                        </a:rPr>
                        <a:t>LED</a:t>
                      </a:r>
                      <a:endParaRPr lang="it-IT" sz="600" dirty="0">
                        <a:latin typeface="Arial"/>
                        <a:ea typeface="Times New Roman"/>
                        <a:cs typeface="Times New Roman"/>
                      </a:endParaRP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b="1" dirty="0">
                          <a:solidFill>
                            <a:srgbClr val="FFFFFF"/>
                          </a:solidFill>
                          <a:latin typeface="Arial"/>
                          <a:ea typeface="Times New Roman"/>
                          <a:cs typeface="Times New Roman"/>
                        </a:rPr>
                        <a:t>Descrizione</a:t>
                      </a:r>
                      <a:endParaRPr lang="it-IT" sz="600" dirty="0">
                        <a:latin typeface="Arial"/>
                        <a:ea typeface="Times New Roman"/>
                        <a:cs typeface="Times New Roman"/>
                      </a:endParaRP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b="1">
                          <a:solidFill>
                            <a:srgbClr val="FFFFFF"/>
                          </a:solidFill>
                          <a:latin typeface="Arial"/>
                          <a:ea typeface="Times New Roman"/>
                          <a:cs typeface="Times New Roman"/>
                        </a:rPr>
                        <a:t>Stati</a:t>
                      </a:r>
                      <a:endParaRPr lang="it-IT" sz="600" dirty="0">
                        <a:latin typeface="Arial"/>
                        <a:ea typeface="Times New Roman"/>
                        <a:cs typeface="Times New Roman"/>
                      </a:endParaRP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126455">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dirty="0">
                          <a:latin typeface="Arial"/>
                          <a:ea typeface="Times New Roman"/>
                          <a:cs typeface="Times New Roman"/>
                        </a:rPr>
                        <a:t>TEMP KO</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600" dirty="0">
                          <a:latin typeface="Arial"/>
                          <a:ea typeface="Times New Roman"/>
                          <a:cs typeface="Times New Roman"/>
                        </a:rPr>
                        <a:t>Indica che la temperatura misurata ha superato i livelli di soglia</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0"/>
                        </a:spcBef>
                        <a:spcAft>
                          <a:spcPts val="0"/>
                        </a:spcAft>
                      </a:pPr>
                      <a:r>
                        <a:rPr lang="it-IT" sz="600">
                          <a:latin typeface="Arial"/>
                          <a:ea typeface="+mn-ea"/>
                          <a:cs typeface="Times New Roman"/>
                        </a:rPr>
                        <a:t>Acceso : Valore della Temperatura fuori dal range ammesso</a:t>
                      </a:r>
                    </a:p>
                    <a:p>
                      <a:pPr algn="ctr">
                        <a:spcBef>
                          <a:spcPts val="0"/>
                        </a:spcBef>
                        <a:spcAft>
                          <a:spcPts val="0"/>
                        </a:spcAft>
                      </a:pPr>
                      <a:r>
                        <a:rPr lang="it-IT" sz="600">
                          <a:latin typeface="Arial"/>
                          <a:ea typeface="+mn-ea"/>
                          <a:cs typeface="Times New Roman"/>
                        </a:rPr>
                        <a:t>Spento : Valore della Temperatura nel range ammesso</a:t>
                      </a:r>
                      <a:endParaRPr lang="it-IT" sz="600" dirty="0">
                        <a:latin typeface="Arial"/>
                        <a:ea typeface="+mn-ea"/>
                        <a:cs typeface="Times New Roman"/>
                      </a:endParaRP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1"/>
                  </a:ext>
                </a:extLst>
              </a:tr>
              <a:tr h="177160">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dirty="0">
                          <a:latin typeface="Arial"/>
                          <a:ea typeface="Times New Roman"/>
                          <a:cs typeface="Times New Roman"/>
                        </a:rPr>
                        <a:t>VENTOLE KO</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600" dirty="0">
                          <a:latin typeface="Arial"/>
                          <a:ea typeface="Times New Roman"/>
                          <a:cs typeface="Times New Roman"/>
                        </a:rPr>
                        <a:t>Indica lo stato di funzionamento del Gruppo Ventole</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0" algn="ctr" defTabSz="914400" rtl="0" eaLnBrk="1" latinLnBrk="0" hangingPunct="1">
                        <a:spcBef>
                          <a:spcPts val="0"/>
                        </a:spcBef>
                        <a:spcAft>
                          <a:spcPts val="0"/>
                        </a:spcAft>
                      </a:pPr>
                      <a:r>
                        <a:rPr lang="it-IT" sz="600" kern="1200">
                          <a:solidFill>
                            <a:schemeClr val="tx1"/>
                          </a:solidFill>
                          <a:latin typeface="Arial"/>
                          <a:ea typeface="+mn-ea"/>
                          <a:cs typeface="Times New Roman"/>
                        </a:rPr>
                        <a:t>Acceso : Gruppo Ventole non funzionante</a:t>
                      </a:r>
                    </a:p>
                    <a:p>
                      <a:pPr marL="0" algn="ctr" defTabSz="914400" rtl="0" eaLnBrk="1" latinLnBrk="0" hangingPunct="1">
                        <a:spcBef>
                          <a:spcPts val="0"/>
                        </a:spcBef>
                        <a:spcAft>
                          <a:spcPts val="0"/>
                        </a:spcAft>
                      </a:pPr>
                      <a:r>
                        <a:rPr lang="it-IT" sz="600" kern="1200">
                          <a:solidFill>
                            <a:schemeClr val="tx1"/>
                          </a:solidFill>
                          <a:latin typeface="Arial"/>
                          <a:ea typeface="+mn-ea"/>
                          <a:cs typeface="Times New Roman"/>
                        </a:rPr>
                        <a:t>Spento : Gruppo Ventole funzionante</a:t>
                      </a:r>
                      <a:endParaRPr lang="it-IT" sz="600" kern="1200" dirty="0">
                        <a:solidFill>
                          <a:schemeClr val="tx1"/>
                        </a:solidFill>
                        <a:latin typeface="Arial"/>
                        <a:ea typeface="+mn-ea"/>
                        <a:cs typeface="Times New Roman"/>
                      </a:endParaRP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2"/>
                  </a:ext>
                </a:extLst>
              </a:tr>
              <a:tr h="138296">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a:latin typeface="Arial"/>
                          <a:ea typeface="Times New Roman"/>
                          <a:cs typeface="Times New Roman"/>
                        </a:rPr>
                        <a:t>VITALITÀ</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600">
                          <a:latin typeface="Arial"/>
                          <a:ea typeface="Times New Roman"/>
                          <a:cs typeface="Times New Roman"/>
                        </a:rPr>
                        <a:t>Indica la vitalità del microcontrollore</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0" algn="ctr" defTabSz="914400" rtl="0" eaLnBrk="1" latinLnBrk="0" hangingPunct="1">
                        <a:spcBef>
                          <a:spcPts val="0"/>
                        </a:spcBef>
                        <a:spcAft>
                          <a:spcPts val="0"/>
                        </a:spcAft>
                      </a:pPr>
                      <a:r>
                        <a:rPr lang="it-IT" sz="600" kern="1200">
                          <a:solidFill>
                            <a:schemeClr val="tx1"/>
                          </a:solidFill>
                          <a:latin typeface="Arial"/>
                          <a:ea typeface="+mn-ea"/>
                          <a:cs typeface="Times New Roman"/>
                        </a:rPr>
                        <a:t>Lampeggiante ad 1Hz  : Funzionante</a:t>
                      </a:r>
                    </a:p>
                    <a:p>
                      <a:pPr marL="0" algn="ctr" defTabSz="914400" rtl="0" eaLnBrk="1" latinLnBrk="0" hangingPunct="1">
                        <a:spcBef>
                          <a:spcPts val="0"/>
                        </a:spcBef>
                        <a:spcAft>
                          <a:spcPts val="0"/>
                        </a:spcAft>
                      </a:pPr>
                      <a:r>
                        <a:rPr lang="it-IT" sz="600" kern="1200">
                          <a:solidFill>
                            <a:schemeClr val="tx1"/>
                          </a:solidFill>
                          <a:latin typeface="Arial"/>
                          <a:ea typeface="+mn-ea"/>
                          <a:cs typeface="Times New Roman"/>
                        </a:rPr>
                        <a:t>Non lampeggiante : Non Funzionante</a:t>
                      </a:r>
                      <a:endParaRPr lang="it-IT" sz="600" kern="1200" dirty="0">
                        <a:solidFill>
                          <a:schemeClr val="tx1"/>
                        </a:solidFill>
                        <a:latin typeface="Arial"/>
                        <a:ea typeface="+mn-ea"/>
                        <a:cs typeface="Times New Roman"/>
                      </a:endParaRP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3"/>
                  </a:ext>
                </a:extLst>
              </a:tr>
              <a:tr h="171440">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a:latin typeface="Arial"/>
                          <a:ea typeface="Times New Roman"/>
                          <a:cs typeface="Times New Roman"/>
                        </a:rPr>
                        <a:t>VENTOLE 24 V</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600" dirty="0">
                          <a:latin typeface="Arial"/>
                          <a:ea typeface="Times New Roman"/>
                          <a:cs typeface="Times New Roman"/>
                        </a:rPr>
                        <a:t>Indica lo stato di abilitazione della tensione di alimentazione del Gruppo Ventole</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Acceso : Alimentazione Gruppo Ventole presente</a:t>
                      </a:r>
                    </a:p>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Spento : Alimentazione Gruppo Ventole non presente</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4"/>
                  </a:ext>
                </a:extLst>
              </a:tr>
              <a:tr h="132576">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a:latin typeface="Arial"/>
                          <a:ea typeface="Times New Roman"/>
                          <a:cs typeface="Times New Roman"/>
                        </a:rPr>
                        <a:t>24V EXT</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600" dirty="0">
                          <a:latin typeface="Arial"/>
                          <a:ea typeface="Times New Roman"/>
                          <a:cs typeface="Times New Roman"/>
                        </a:rPr>
                        <a:t>Indica la presenza/non presenza della tensione di lancio a 24 </a:t>
                      </a:r>
                      <a:r>
                        <a:rPr lang="it-IT" sz="600" dirty="0" err="1">
                          <a:latin typeface="Arial"/>
                          <a:ea typeface="Times New Roman"/>
                          <a:cs typeface="Times New Roman"/>
                        </a:rPr>
                        <a:t>Vdc</a:t>
                      </a:r>
                      <a:r>
                        <a:rPr lang="it-IT" sz="600" dirty="0">
                          <a:latin typeface="Arial"/>
                          <a:ea typeface="Times New Roman"/>
                          <a:cs typeface="Times New Roman"/>
                        </a:rPr>
                        <a:t> </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Acceso : Tensione presente</a:t>
                      </a:r>
                    </a:p>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Spento : Tensione assente</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5"/>
                  </a:ext>
                </a:extLst>
              </a:tr>
              <a:tr h="85242">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gridSpan="3">
                  <a:txBody>
                    <a:bodyPr/>
                    <a:lstStyle/>
                    <a:p>
                      <a:pPr algn="ctr">
                        <a:spcBef>
                          <a:spcPts val="300"/>
                        </a:spcBef>
                        <a:spcAft>
                          <a:spcPts val="300"/>
                        </a:spcAft>
                      </a:pPr>
                      <a:r>
                        <a:rPr lang="en-US" sz="600" b="1" dirty="0">
                          <a:latin typeface="Arial"/>
                          <a:ea typeface="Times New Roman"/>
                          <a:cs typeface="Times New Roman"/>
                        </a:rPr>
                        <a:t>Output a </a:t>
                      </a:r>
                      <a:r>
                        <a:rPr lang="en-US" sz="600" b="1" dirty="0" err="1">
                          <a:latin typeface="Arial"/>
                          <a:ea typeface="Times New Roman"/>
                          <a:cs typeface="Times New Roman"/>
                        </a:rPr>
                        <a:t>Relè</a:t>
                      </a:r>
                      <a:r>
                        <a:rPr lang="en-US" sz="600" b="1" dirty="0">
                          <a:latin typeface="Arial"/>
                          <a:ea typeface="Times New Roman"/>
                          <a:cs typeface="Times New Roman"/>
                        </a:rPr>
                        <a:t> NC/NO</a:t>
                      </a:r>
                      <a:endParaRPr lang="it-IT" sz="600" dirty="0">
                        <a:latin typeface="Arial"/>
                        <a:ea typeface="Times New Roman"/>
                        <a:cs typeface="Times New Roman"/>
                      </a:endParaRPr>
                    </a:p>
                  </a:txBody>
                  <a:tcPr marL="25881" marR="25881"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hMerge="1">
                  <a:txBody>
                    <a:bodyPr/>
                    <a:lstStyle/>
                    <a:p>
                      <a:endParaRPr lang="it-IT"/>
                    </a:p>
                  </a:txBody>
                  <a:tcPr/>
                </a:tc>
                <a:tc hMerge="1">
                  <a:txBody>
                    <a:bodyPr/>
                    <a:lstStyle/>
                    <a:p>
                      <a:pPr algn="ctr">
                        <a:spcBef>
                          <a:spcPts val="300"/>
                        </a:spcBef>
                        <a:spcAft>
                          <a:spcPts val="300"/>
                        </a:spcAft>
                      </a:pPr>
                      <a:endParaRPr lang="it-IT" sz="600" dirty="0">
                        <a:latin typeface="Arial"/>
                        <a:ea typeface="Times New Roman"/>
                        <a:cs typeface="Times New Roman"/>
                      </a:endParaRP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6"/>
                  </a:ext>
                </a:extLst>
              </a:tr>
              <a:tr h="341352">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dirty="0">
                          <a:latin typeface="Arial"/>
                          <a:ea typeface="Times New Roman"/>
                          <a:cs typeface="Times New Roman"/>
                        </a:rPr>
                        <a:t>RELÈ 1</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600" dirty="0">
                          <a:latin typeface="Arial"/>
                          <a:ea typeface="Times New Roman"/>
                          <a:cs typeface="Times New Roman"/>
                        </a:rPr>
                        <a:t>Indica lo stato di Accertamento Libertà Non Vitale del PL1</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lvl="0" algn="l">
                        <a:buFont typeface="Wingdings" pitchFamily="2" charset="2"/>
                        <a:buChar char="ü"/>
                      </a:pPr>
                      <a:r>
                        <a:rPr lang="it-IT" sz="600" kern="1200">
                          <a:solidFill>
                            <a:schemeClr val="tx1"/>
                          </a:solidFill>
                          <a:latin typeface="+mn-lt"/>
                          <a:ea typeface="+mn-ea"/>
                          <a:cs typeface="+mn-cs"/>
                        </a:rPr>
                        <a:t>Acceso NO : Acc.Lib.NV. Attivo</a:t>
                      </a:r>
                    </a:p>
                    <a:p>
                      <a:pPr lvl="0" algn="l">
                        <a:buFont typeface="Wingdings" pitchFamily="2" charset="2"/>
                        <a:buChar char="ü"/>
                      </a:pPr>
                      <a:r>
                        <a:rPr lang="it-IT" sz="600" kern="1200">
                          <a:solidFill>
                            <a:schemeClr val="tx1"/>
                          </a:solidFill>
                          <a:latin typeface="+mn-lt"/>
                          <a:ea typeface="+mn-ea"/>
                          <a:cs typeface="+mn-cs"/>
                        </a:rPr>
                        <a:t>Spento NC : Acc.Lib.NV. Attivo</a:t>
                      </a:r>
                    </a:p>
                    <a:p>
                      <a:pPr lvl="0" algn="l">
                        <a:buFont typeface="Wingdings" pitchFamily="2" charset="2"/>
                        <a:buChar char="ü"/>
                      </a:pPr>
                      <a:r>
                        <a:rPr lang="it-IT" sz="600" kern="1200">
                          <a:solidFill>
                            <a:schemeClr val="tx1"/>
                          </a:solidFill>
                          <a:latin typeface="+mn-lt"/>
                          <a:ea typeface="+mn-ea"/>
                          <a:cs typeface="+mn-cs"/>
                        </a:rPr>
                        <a:t>Spento NO : Acc.Lib.NV. Disattivato</a:t>
                      </a:r>
                    </a:p>
                    <a:p>
                      <a:pPr lvl="0" algn="l">
                        <a:buFont typeface="Wingdings" pitchFamily="2" charset="2"/>
                        <a:buChar char="ü"/>
                      </a:pPr>
                      <a:r>
                        <a:rPr lang="it-IT" sz="600" kern="1200">
                          <a:solidFill>
                            <a:schemeClr val="tx1"/>
                          </a:solidFill>
                          <a:latin typeface="+mn-lt"/>
                          <a:ea typeface="+mn-ea"/>
                          <a:cs typeface="+mn-cs"/>
                        </a:rPr>
                        <a:t>Acceso NC : Acc.Lib.NV. Disattivato</a:t>
                      </a:r>
                      <a:endParaRPr lang="it-IT" sz="600" kern="1200" dirty="0">
                        <a:solidFill>
                          <a:schemeClr val="tx1"/>
                        </a:solidFill>
                        <a:latin typeface="+mn-lt"/>
                        <a:ea typeface="+mn-ea"/>
                        <a:cs typeface="+mn-cs"/>
                      </a:endParaRPr>
                    </a:p>
                  </a:txBody>
                  <a:tcPr marL="25881" marR="25881" marT="0" marB="0"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7"/>
                  </a:ext>
                </a:extLst>
              </a:tr>
              <a:tr h="297532">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a:latin typeface="Arial"/>
                          <a:ea typeface="Times New Roman"/>
                          <a:cs typeface="Times New Roman"/>
                        </a:rPr>
                        <a:t>RELÈ 2</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tabLst>
                          <a:tab pos="520700" algn="l"/>
                        </a:tabLst>
                      </a:pPr>
                      <a:r>
                        <a:rPr lang="it-IT" sz="600" dirty="0">
                          <a:latin typeface="Arial"/>
                          <a:ea typeface="Times New Roman"/>
                          <a:cs typeface="Times New Roman"/>
                        </a:rPr>
                        <a:t>Indica lo stato di Manutenzione del PL1</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lvl="0" algn="l">
                        <a:buFont typeface="Wingdings" pitchFamily="2" charset="2"/>
                        <a:buChar char="ü"/>
                      </a:pPr>
                      <a:r>
                        <a:rPr lang="it-IT" sz="600" kern="1200">
                          <a:solidFill>
                            <a:schemeClr val="tx1"/>
                          </a:solidFill>
                          <a:latin typeface="+mn-lt"/>
                          <a:ea typeface="+mn-ea"/>
                          <a:cs typeface="+mn-cs"/>
                        </a:rPr>
                        <a:t>Acceso NO : Manutenzione Attiva</a:t>
                      </a:r>
                    </a:p>
                    <a:p>
                      <a:pPr algn="l">
                        <a:buFont typeface="Wingdings" pitchFamily="2" charset="2"/>
                        <a:buChar char="ü"/>
                      </a:pPr>
                      <a:r>
                        <a:rPr lang="it-IT" sz="600" kern="1200">
                          <a:solidFill>
                            <a:schemeClr val="tx1"/>
                          </a:solidFill>
                          <a:latin typeface="+mn-lt"/>
                          <a:ea typeface="+mn-ea"/>
                          <a:cs typeface="+mn-cs"/>
                        </a:rPr>
                        <a:t>Spento NC : Manutenzione Attiva</a:t>
                      </a:r>
                    </a:p>
                    <a:p>
                      <a:pPr lvl="0" algn="l">
                        <a:buFont typeface="Wingdings" pitchFamily="2" charset="2"/>
                        <a:buChar char="ü"/>
                      </a:pPr>
                      <a:r>
                        <a:rPr lang="it-IT" sz="600" kern="1200">
                          <a:solidFill>
                            <a:schemeClr val="tx1"/>
                          </a:solidFill>
                          <a:latin typeface="+mn-lt"/>
                          <a:ea typeface="+mn-ea"/>
                          <a:cs typeface="+mn-cs"/>
                        </a:rPr>
                        <a:t>Spento NO : Manutenzione Disattivata</a:t>
                      </a:r>
                    </a:p>
                    <a:p>
                      <a:pPr algn="l">
                        <a:buFont typeface="Wingdings" pitchFamily="2" charset="2"/>
                        <a:buChar char="ü"/>
                      </a:pPr>
                      <a:r>
                        <a:rPr lang="it-IT" sz="600" kern="1200">
                          <a:solidFill>
                            <a:schemeClr val="tx1"/>
                          </a:solidFill>
                          <a:latin typeface="+mn-lt"/>
                          <a:ea typeface="+mn-ea"/>
                          <a:cs typeface="+mn-cs"/>
                        </a:rPr>
                        <a:t>Acceso NC : Manutenzione Disattivata</a:t>
                      </a:r>
                      <a:endParaRPr lang="it-IT" sz="600" kern="1200" dirty="0">
                        <a:solidFill>
                          <a:schemeClr val="tx1"/>
                        </a:solidFill>
                        <a:latin typeface="Arial"/>
                        <a:ea typeface="Times New Roman"/>
                        <a:cs typeface="Times New Roman"/>
                      </a:endParaRPr>
                    </a:p>
                  </a:txBody>
                  <a:tcPr marL="25881" marR="25881" marT="0" marB="0" anchor="ctr" anchorCtr="1">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8"/>
                  </a:ext>
                </a:extLst>
              </a:tr>
              <a:tr h="340968">
                <a:tc>
                  <a:txBody>
                    <a:bodyPr/>
                    <a:lstStyle/>
                    <a:p>
                      <a:pPr algn="just">
                        <a:spcBef>
                          <a:spcPts val="300"/>
                        </a:spcBef>
                        <a:spcAft>
                          <a:spcPts val="300"/>
                        </a:spcAft>
                      </a:pPr>
                      <a:endParaRPr lang="it-IT" sz="400" dirty="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a:latin typeface="Arial"/>
                          <a:ea typeface="Times New Roman"/>
                          <a:cs typeface="Times New Roman"/>
                        </a:rPr>
                        <a:t>RELÈ 3</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tabLst>
                          <a:tab pos="520700" algn="l"/>
                        </a:tabLst>
                      </a:pPr>
                      <a:r>
                        <a:rPr lang="it-IT" sz="600" dirty="0">
                          <a:latin typeface="Arial"/>
                          <a:ea typeface="Times New Roman"/>
                          <a:cs typeface="Times New Roman"/>
                        </a:rPr>
                        <a:t>Indica lo stato di Allarme Diagnostico PL2</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lvl="0" algn="ctr">
                        <a:buFont typeface="Wingdings" pitchFamily="2" charset="2"/>
                        <a:buChar char="ü"/>
                      </a:pPr>
                      <a:r>
                        <a:rPr lang="it-IT" sz="600" kern="1200">
                          <a:solidFill>
                            <a:schemeClr val="tx1"/>
                          </a:solidFill>
                          <a:latin typeface="+mn-lt"/>
                          <a:ea typeface="+mn-ea"/>
                          <a:cs typeface="+mn-cs"/>
                        </a:rPr>
                        <a:t>Acceso NO : Allarme Diagnostico Non Presente</a:t>
                      </a:r>
                    </a:p>
                    <a:p>
                      <a:pPr algn="ctr">
                        <a:buFont typeface="Wingdings" pitchFamily="2" charset="2"/>
                        <a:buChar char="ü"/>
                      </a:pPr>
                      <a:r>
                        <a:rPr lang="it-IT" sz="600" kern="1200">
                          <a:solidFill>
                            <a:schemeClr val="tx1"/>
                          </a:solidFill>
                          <a:latin typeface="+mn-lt"/>
                          <a:ea typeface="+mn-ea"/>
                          <a:cs typeface="+mn-cs"/>
                        </a:rPr>
                        <a:t>Spento NC : Allarme Diagnostico Non Presente</a:t>
                      </a:r>
                    </a:p>
                    <a:p>
                      <a:pPr lvl="0" algn="ctr">
                        <a:buFont typeface="Wingdings" pitchFamily="2" charset="2"/>
                        <a:buChar char="ü"/>
                      </a:pPr>
                      <a:r>
                        <a:rPr lang="it-IT" sz="600" kern="1200">
                          <a:solidFill>
                            <a:schemeClr val="tx1"/>
                          </a:solidFill>
                          <a:latin typeface="+mn-lt"/>
                          <a:ea typeface="+mn-ea"/>
                          <a:cs typeface="+mn-cs"/>
                        </a:rPr>
                        <a:t>Spento NO : Allarme Diagnostico Presente</a:t>
                      </a:r>
                    </a:p>
                    <a:p>
                      <a:pPr algn="ctr">
                        <a:buFont typeface="Wingdings" pitchFamily="2" charset="2"/>
                        <a:buChar char="ü"/>
                      </a:pPr>
                      <a:r>
                        <a:rPr lang="it-IT" sz="600" kern="1200">
                          <a:solidFill>
                            <a:schemeClr val="tx1"/>
                          </a:solidFill>
                          <a:latin typeface="+mn-lt"/>
                          <a:ea typeface="+mn-ea"/>
                          <a:cs typeface="+mn-cs"/>
                        </a:rPr>
                        <a:t>Acceso NC : Allarme Diagnostico Presente</a:t>
                      </a:r>
                      <a:endParaRPr lang="it-IT" sz="600" dirty="0">
                        <a:latin typeface="Arial"/>
                        <a:ea typeface="Times New Roman"/>
                        <a:cs typeface="Times New Roman"/>
                      </a:endParaRP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9"/>
                  </a:ext>
                </a:extLst>
              </a:tr>
              <a:tr h="340968">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dirty="0">
                          <a:latin typeface="Arial"/>
                          <a:ea typeface="Times New Roman"/>
                          <a:cs typeface="Times New Roman"/>
                        </a:rPr>
                        <a:t>RELÈ 4</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600" dirty="0">
                          <a:latin typeface="Arial"/>
                          <a:ea typeface="Times New Roman"/>
                          <a:cs typeface="Times New Roman"/>
                        </a:rPr>
                        <a:t>Indica lo stato di Manutenzione del PL2</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lvl="0" algn="ctr">
                        <a:buFont typeface="Wingdings" pitchFamily="2" charset="2"/>
                        <a:buChar char="ü"/>
                      </a:pPr>
                      <a:r>
                        <a:rPr lang="it-IT" sz="600" kern="1200" dirty="0">
                          <a:solidFill>
                            <a:schemeClr val="tx1"/>
                          </a:solidFill>
                          <a:latin typeface="+mn-lt"/>
                          <a:ea typeface="+mn-ea"/>
                          <a:cs typeface="+mn-cs"/>
                        </a:rPr>
                        <a:t>Acceso NO : </a:t>
                      </a:r>
                      <a:r>
                        <a:rPr lang="it-IT" sz="600" kern="1200" dirty="0" err="1">
                          <a:solidFill>
                            <a:schemeClr val="tx1"/>
                          </a:solidFill>
                          <a:latin typeface="+mn-lt"/>
                          <a:ea typeface="+mn-ea"/>
                          <a:cs typeface="+mn-cs"/>
                        </a:rPr>
                        <a:t>Acc.Lib.NV</a:t>
                      </a:r>
                      <a:r>
                        <a:rPr lang="it-IT" sz="600" kern="1200" dirty="0">
                          <a:solidFill>
                            <a:schemeClr val="tx1"/>
                          </a:solidFill>
                          <a:latin typeface="+mn-lt"/>
                          <a:ea typeface="+mn-ea"/>
                          <a:cs typeface="+mn-cs"/>
                        </a:rPr>
                        <a:t>. Attivo</a:t>
                      </a:r>
                    </a:p>
                    <a:p>
                      <a:pPr algn="ctr">
                        <a:buFont typeface="Wingdings" pitchFamily="2" charset="2"/>
                        <a:buChar char="ü"/>
                      </a:pPr>
                      <a:r>
                        <a:rPr lang="it-IT" sz="600" kern="1200" dirty="0">
                          <a:solidFill>
                            <a:schemeClr val="tx1"/>
                          </a:solidFill>
                          <a:latin typeface="+mn-lt"/>
                          <a:ea typeface="+mn-ea"/>
                          <a:cs typeface="+mn-cs"/>
                        </a:rPr>
                        <a:t>Spento NC : </a:t>
                      </a:r>
                      <a:r>
                        <a:rPr lang="it-IT" sz="600" kern="1200" dirty="0" err="1">
                          <a:solidFill>
                            <a:schemeClr val="tx1"/>
                          </a:solidFill>
                          <a:latin typeface="+mn-lt"/>
                          <a:ea typeface="+mn-ea"/>
                          <a:cs typeface="+mn-cs"/>
                        </a:rPr>
                        <a:t>Acc.Lib.NV</a:t>
                      </a:r>
                      <a:r>
                        <a:rPr lang="it-IT" sz="600" kern="1200" dirty="0">
                          <a:solidFill>
                            <a:schemeClr val="tx1"/>
                          </a:solidFill>
                          <a:latin typeface="+mn-lt"/>
                          <a:ea typeface="+mn-ea"/>
                          <a:cs typeface="+mn-cs"/>
                        </a:rPr>
                        <a:t>. Attivo</a:t>
                      </a:r>
                    </a:p>
                    <a:p>
                      <a:pPr lvl="0" algn="ctr">
                        <a:buFont typeface="Wingdings" pitchFamily="2" charset="2"/>
                        <a:buChar char="ü"/>
                      </a:pPr>
                      <a:r>
                        <a:rPr lang="it-IT" sz="600" kern="1200" dirty="0">
                          <a:solidFill>
                            <a:schemeClr val="tx1"/>
                          </a:solidFill>
                          <a:latin typeface="+mn-lt"/>
                          <a:ea typeface="+mn-ea"/>
                          <a:cs typeface="+mn-cs"/>
                        </a:rPr>
                        <a:t>Spento NO : </a:t>
                      </a:r>
                      <a:r>
                        <a:rPr lang="it-IT" sz="600" kern="1200" dirty="0" err="1">
                          <a:solidFill>
                            <a:schemeClr val="tx1"/>
                          </a:solidFill>
                          <a:latin typeface="+mn-lt"/>
                          <a:ea typeface="+mn-ea"/>
                          <a:cs typeface="+mn-cs"/>
                        </a:rPr>
                        <a:t>Acc.Lib.NV</a:t>
                      </a:r>
                      <a:r>
                        <a:rPr lang="it-IT" sz="600" kern="1200" dirty="0">
                          <a:solidFill>
                            <a:schemeClr val="tx1"/>
                          </a:solidFill>
                          <a:latin typeface="+mn-lt"/>
                          <a:ea typeface="+mn-ea"/>
                          <a:cs typeface="+mn-cs"/>
                        </a:rPr>
                        <a:t>. Disattivato</a:t>
                      </a:r>
                    </a:p>
                    <a:p>
                      <a:pPr algn="ctr">
                        <a:buFont typeface="Wingdings" pitchFamily="2" charset="2"/>
                        <a:buChar char="ü"/>
                      </a:pPr>
                      <a:r>
                        <a:rPr lang="it-IT" sz="600" kern="1200" dirty="0">
                          <a:solidFill>
                            <a:schemeClr val="tx1"/>
                          </a:solidFill>
                          <a:latin typeface="+mn-lt"/>
                          <a:ea typeface="+mn-ea"/>
                          <a:cs typeface="+mn-cs"/>
                        </a:rPr>
                        <a:t>Acceso NC : </a:t>
                      </a:r>
                      <a:r>
                        <a:rPr lang="it-IT" sz="600" kern="1200" dirty="0" err="1">
                          <a:solidFill>
                            <a:schemeClr val="tx1"/>
                          </a:solidFill>
                          <a:latin typeface="+mn-lt"/>
                          <a:ea typeface="+mn-ea"/>
                          <a:cs typeface="+mn-cs"/>
                        </a:rPr>
                        <a:t>Acc.Lib.NV</a:t>
                      </a:r>
                      <a:r>
                        <a:rPr lang="it-IT" sz="600" kern="1200" dirty="0">
                          <a:solidFill>
                            <a:schemeClr val="tx1"/>
                          </a:solidFill>
                          <a:latin typeface="+mn-lt"/>
                          <a:ea typeface="+mn-ea"/>
                          <a:cs typeface="+mn-cs"/>
                        </a:rPr>
                        <a:t>. Disattivato</a:t>
                      </a:r>
                      <a:endParaRPr lang="it-IT" sz="600" dirty="0">
                        <a:latin typeface="Arial"/>
                        <a:ea typeface="Times New Roman"/>
                        <a:cs typeface="Times New Roman"/>
                      </a:endParaRP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0"/>
                  </a:ext>
                </a:extLst>
              </a:tr>
              <a:tr h="340968">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a:latin typeface="Arial"/>
                          <a:ea typeface="Times New Roman"/>
                          <a:cs typeface="Times New Roman"/>
                        </a:rPr>
                        <a:t>RELÈ 5</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600" dirty="0">
                          <a:latin typeface="Arial"/>
                          <a:ea typeface="Times New Roman"/>
                          <a:cs typeface="Times New Roman"/>
                        </a:rPr>
                        <a:t>Indica lo stato di Accertamento Libertà Non Vitale del PL2</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lvl="0" algn="ctr">
                        <a:buFont typeface="Wingdings" pitchFamily="2" charset="2"/>
                        <a:buChar char="ü"/>
                      </a:pPr>
                      <a:r>
                        <a:rPr lang="it-IT" sz="600" kern="1200">
                          <a:solidFill>
                            <a:schemeClr val="tx1"/>
                          </a:solidFill>
                          <a:latin typeface="+mn-lt"/>
                          <a:ea typeface="+mn-ea"/>
                          <a:cs typeface="+mn-cs"/>
                        </a:rPr>
                        <a:t>Acceso NO : Manutenzione Attiva</a:t>
                      </a:r>
                    </a:p>
                    <a:p>
                      <a:pPr algn="ctr">
                        <a:buFont typeface="Wingdings" pitchFamily="2" charset="2"/>
                        <a:buChar char="ü"/>
                      </a:pPr>
                      <a:r>
                        <a:rPr lang="it-IT" sz="600" kern="1200">
                          <a:solidFill>
                            <a:schemeClr val="tx1"/>
                          </a:solidFill>
                          <a:latin typeface="+mn-lt"/>
                          <a:ea typeface="+mn-ea"/>
                          <a:cs typeface="+mn-cs"/>
                        </a:rPr>
                        <a:t>Spento NC : Manutenzione Attiva</a:t>
                      </a:r>
                    </a:p>
                    <a:p>
                      <a:pPr lvl="0" algn="ctr">
                        <a:buFont typeface="Wingdings" pitchFamily="2" charset="2"/>
                        <a:buChar char="ü"/>
                      </a:pPr>
                      <a:r>
                        <a:rPr lang="it-IT" sz="600" kern="1200">
                          <a:solidFill>
                            <a:schemeClr val="tx1"/>
                          </a:solidFill>
                          <a:latin typeface="+mn-lt"/>
                          <a:ea typeface="+mn-ea"/>
                          <a:cs typeface="+mn-cs"/>
                        </a:rPr>
                        <a:t>Spento NO : Manutenzione Disattivata</a:t>
                      </a:r>
                    </a:p>
                    <a:p>
                      <a:pPr algn="ctr">
                        <a:buFont typeface="Wingdings" pitchFamily="2" charset="2"/>
                        <a:buChar char="ü"/>
                      </a:pPr>
                      <a:r>
                        <a:rPr lang="it-IT" sz="600" kern="1200">
                          <a:solidFill>
                            <a:schemeClr val="tx1"/>
                          </a:solidFill>
                          <a:latin typeface="+mn-lt"/>
                          <a:ea typeface="+mn-ea"/>
                          <a:cs typeface="+mn-cs"/>
                        </a:rPr>
                        <a:t>Acceso NC : Manutenzione Disattivata</a:t>
                      </a:r>
                      <a:endParaRPr lang="it-IT" sz="600" dirty="0">
                        <a:latin typeface="Arial"/>
                        <a:ea typeface="Times New Roman"/>
                        <a:cs typeface="Times New Roman"/>
                      </a:endParaRP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1"/>
                  </a:ext>
                </a:extLst>
              </a:tr>
              <a:tr h="412003">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600">
                          <a:latin typeface="Arial"/>
                          <a:ea typeface="Times New Roman"/>
                          <a:cs typeface="Times New Roman"/>
                        </a:rPr>
                        <a:t>RELÈ 6</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600" dirty="0">
                          <a:latin typeface="Arial"/>
                          <a:ea typeface="Times New Roman"/>
                          <a:cs typeface="Times New Roman"/>
                        </a:rPr>
                        <a:t>Indica lo stato di Allarme Diagnostico PL1</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lvl="0" algn="ctr">
                        <a:buFont typeface="Wingdings" pitchFamily="2" charset="2"/>
                        <a:buChar char="ü"/>
                      </a:pPr>
                      <a:r>
                        <a:rPr lang="it-IT" sz="600" kern="1200" dirty="0">
                          <a:solidFill>
                            <a:schemeClr val="tx1"/>
                          </a:solidFill>
                          <a:latin typeface="+mn-lt"/>
                          <a:ea typeface="+mn-ea"/>
                          <a:cs typeface="+mn-cs"/>
                        </a:rPr>
                        <a:t>Acceso NO : Allarme Diagnostico Non Presente</a:t>
                      </a:r>
                    </a:p>
                    <a:p>
                      <a:pPr algn="ctr">
                        <a:buFont typeface="Wingdings" pitchFamily="2" charset="2"/>
                        <a:buChar char="ü"/>
                      </a:pPr>
                      <a:r>
                        <a:rPr lang="it-IT" sz="600" kern="1200" dirty="0">
                          <a:solidFill>
                            <a:schemeClr val="tx1"/>
                          </a:solidFill>
                          <a:latin typeface="+mn-lt"/>
                          <a:ea typeface="+mn-ea"/>
                          <a:cs typeface="+mn-cs"/>
                        </a:rPr>
                        <a:t>Spento NC : Allarme Diagnostico Non Presente</a:t>
                      </a:r>
                    </a:p>
                    <a:p>
                      <a:pPr lvl="0" algn="ctr">
                        <a:buFont typeface="Wingdings" pitchFamily="2" charset="2"/>
                        <a:buChar char="ü"/>
                      </a:pPr>
                      <a:r>
                        <a:rPr lang="it-IT" sz="600" kern="1200" dirty="0">
                          <a:solidFill>
                            <a:schemeClr val="tx1"/>
                          </a:solidFill>
                          <a:latin typeface="+mn-lt"/>
                          <a:ea typeface="+mn-ea"/>
                          <a:cs typeface="+mn-cs"/>
                        </a:rPr>
                        <a:t>Spento NO : Allarme Diagnostico Presente</a:t>
                      </a:r>
                    </a:p>
                    <a:p>
                      <a:pPr algn="ctr">
                        <a:buFont typeface="Wingdings" pitchFamily="2" charset="2"/>
                        <a:buChar char="ü"/>
                      </a:pPr>
                      <a:r>
                        <a:rPr lang="it-IT" sz="600" kern="1200" dirty="0">
                          <a:solidFill>
                            <a:schemeClr val="tx1"/>
                          </a:solidFill>
                          <a:latin typeface="+mn-lt"/>
                          <a:ea typeface="+mn-ea"/>
                          <a:cs typeface="+mn-cs"/>
                        </a:rPr>
                        <a:t>Acceso NC : Allarme Diagnostico Presente</a:t>
                      </a:r>
                      <a:endParaRPr lang="it-IT" sz="600" dirty="0">
                        <a:latin typeface="Arial"/>
                        <a:ea typeface="Times New Roman"/>
                        <a:cs typeface="Times New Roman"/>
                      </a:endParaRP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2"/>
                  </a:ext>
                </a:extLst>
              </a:tr>
              <a:tr h="85242">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gridSpan="3">
                  <a:txBody>
                    <a:bodyPr/>
                    <a:lstStyle/>
                    <a:p>
                      <a:pPr algn="ctr">
                        <a:spcBef>
                          <a:spcPts val="300"/>
                        </a:spcBef>
                        <a:spcAft>
                          <a:spcPts val="300"/>
                        </a:spcAft>
                      </a:pPr>
                      <a:r>
                        <a:rPr lang="it-IT" sz="600" b="1" dirty="0">
                          <a:latin typeface="Arial"/>
                          <a:ea typeface="Times New Roman"/>
                          <a:cs typeface="Times New Roman"/>
                        </a:rPr>
                        <a:t>INPUT</a:t>
                      </a:r>
                      <a:endParaRPr lang="it-IT" sz="600" dirty="0">
                        <a:latin typeface="Arial"/>
                        <a:ea typeface="Times New Roman"/>
                        <a:cs typeface="Times New Roman"/>
                      </a:endParaRPr>
                    </a:p>
                  </a:txBody>
                  <a:tcPr marL="25881" marR="25881"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hMerge="1">
                  <a:txBody>
                    <a:bodyPr/>
                    <a:lstStyle/>
                    <a:p>
                      <a:endParaRPr lang="it-IT"/>
                    </a:p>
                  </a:txBody>
                  <a:tcPr/>
                </a:tc>
                <a:tc hMerge="1">
                  <a:txBody>
                    <a:bodyPr/>
                    <a:lstStyle/>
                    <a:p>
                      <a:pPr algn="ctr">
                        <a:spcBef>
                          <a:spcPts val="300"/>
                        </a:spcBef>
                        <a:spcAft>
                          <a:spcPts val="300"/>
                        </a:spcAft>
                      </a:pPr>
                      <a:endParaRPr lang="it-IT" sz="600" dirty="0">
                        <a:latin typeface="Arial"/>
                        <a:ea typeface="Times New Roman"/>
                        <a:cs typeface="Times New Roman"/>
                      </a:endParaRP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3"/>
                  </a:ext>
                </a:extLst>
              </a:tr>
              <a:tr h="85242">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600">
                          <a:latin typeface="Arial"/>
                          <a:ea typeface="Times New Roman"/>
                          <a:cs typeface="Times New Roman"/>
                        </a:rPr>
                        <a:t>1,2,……….,16</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600">
                          <a:latin typeface="Arial"/>
                          <a:ea typeface="Times New Roman"/>
                          <a:cs typeface="Times New Roman"/>
                        </a:rPr>
                        <a:t>Non utilizzati</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457200" algn="ctr">
                        <a:spcBef>
                          <a:spcPts val="300"/>
                        </a:spcBef>
                        <a:spcAft>
                          <a:spcPts val="300"/>
                        </a:spcAft>
                      </a:pPr>
                      <a:r>
                        <a:rPr lang="it-IT" sz="600" dirty="0">
                          <a:latin typeface="Arial"/>
                          <a:ea typeface="Times New Roman"/>
                          <a:cs typeface="Times New Roman"/>
                        </a:rPr>
                        <a:t>Sempre spento</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4"/>
                  </a:ext>
                </a:extLst>
              </a:tr>
              <a:tr h="85242">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gridSpan="3">
                  <a:txBody>
                    <a:bodyPr/>
                    <a:lstStyle/>
                    <a:p>
                      <a:pPr marL="457200" algn="ctr">
                        <a:spcBef>
                          <a:spcPts val="300"/>
                        </a:spcBef>
                        <a:spcAft>
                          <a:spcPts val="300"/>
                        </a:spcAft>
                      </a:pPr>
                      <a:r>
                        <a:rPr lang="it-IT" sz="600" b="1" dirty="0">
                          <a:latin typeface="Arial"/>
                          <a:ea typeface="Times New Roman"/>
                          <a:cs typeface="Times New Roman"/>
                        </a:rPr>
                        <a:t>OUTPUT Digitali</a:t>
                      </a:r>
                      <a:endParaRPr lang="it-IT" sz="600" dirty="0">
                        <a:latin typeface="Arial"/>
                        <a:ea typeface="Times New Roman"/>
                        <a:cs typeface="Times New Roman"/>
                      </a:endParaRPr>
                    </a:p>
                  </a:txBody>
                  <a:tcPr marL="25881" marR="25881" marT="0" marB="0" anchor="ctr">
                    <a:lnL w="381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hMerge="1">
                  <a:txBody>
                    <a:bodyPr/>
                    <a:lstStyle/>
                    <a:p>
                      <a:endParaRPr lang="it-IT"/>
                    </a:p>
                  </a:txBody>
                  <a:tcPr/>
                </a:tc>
                <a:tc hMerge="1">
                  <a:txBody>
                    <a:bodyPr/>
                    <a:lstStyle/>
                    <a:p>
                      <a:pPr marL="457200" algn="ctr">
                        <a:spcBef>
                          <a:spcPts val="300"/>
                        </a:spcBef>
                        <a:spcAft>
                          <a:spcPts val="300"/>
                        </a:spcAft>
                      </a:pPr>
                      <a:endParaRPr lang="it-IT" sz="600" dirty="0">
                        <a:latin typeface="Arial"/>
                        <a:ea typeface="Times New Roman"/>
                        <a:cs typeface="Times New Roman"/>
                      </a:endParaRP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5"/>
                  </a:ext>
                </a:extLst>
              </a:tr>
              <a:tr h="129741">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600">
                          <a:latin typeface="Arial"/>
                          <a:ea typeface="Times New Roman"/>
                          <a:cs typeface="Times New Roman"/>
                        </a:rPr>
                        <a:t>1</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600">
                          <a:latin typeface="Arial"/>
                          <a:ea typeface="Times New Roman"/>
                          <a:cs typeface="Times New Roman"/>
                        </a:rPr>
                        <a:t>Indica lo stato di Accertamento Libertà Non Vitale del PL3</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Acceso :Accertamento Libertà Presente</a:t>
                      </a:r>
                    </a:p>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Spento : Accertamento Libertà Assente</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6"/>
                  </a:ext>
                </a:extLst>
              </a:tr>
              <a:tr h="184589">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600">
                          <a:latin typeface="Arial"/>
                          <a:ea typeface="Times New Roman"/>
                          <a:cs typeface="Times New Roman"/>
                        </a:rPr>
                        <a:t>2</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600">
                          <a:latin typeface="Arial"/>
                          <a:ea typeface="Times New Roman"/>
                          <a:cs typeface="Times New Roman"/>
                        </a:rPr>
                        <a:t>Indica lo stato di Allarme Diagnostico PL3</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Acceso : Allarme Diagnostico Assente</a:t>
                      </a:r>
                    </a:p>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Spento : Allarme Diagnostico Presente</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7"/>
                  </a:ext>
                </a:extLst>
              </a:tr>
              <a:tr h="144016">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600">
                          <a:latin typeface="Arial"/>
                          <a:ea typeface="Times New Roman"/>
                          <a:cs typeface="Times New Roman"/>
                        </a:rPr>
                        <a:t>3</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600">
                          <a:latin typeface="Arial"/>
                          <a:ea typeface="Times New Roman"/>
                          <a:cs typeface="Times New Roman"/>
                        </a:rPr>
                        <a:t>Indica lo stato di Manutenzione del PL3</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Acceso : Sistema in Manutenzione</a:t>
                      </a:r>
                    </a:p>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Spento : Sistema Non in Manutenzione</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18"/>
                  </a:ext>
                </a:extLst>
              </a:tr>
              <a:tr h="177160">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600">
                          <a:latin typeface="Arial"/>
                          <a:ea typeface="Times New Roman"/>
                          <a:cs typeface="Times New Roman"/>
                        </a:rPr>
                        <a:t>4</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600">
                          <a:latin typeface="Arial"/>
                          <a:ea typeface="Times New Roman"/>
                          <a:cs typeface="Times New Roman"/>
                        </a:rPr>
                        <a:t>Indica lo stato di Accertamento Libertà Non Vitale del PL4</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Acceso :Accertamento Libertà Presente</a:t>
                      </a:r>
                    </a:p>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Spento : Accertamento Libertà Assente</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19"/>
                  </a:ext>
                </a:extLst>
              </a:tr>
              <a:tr h="138296">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600">
                          <a:latin typeface="Arial"/>
                          <a:ea typeface="Times New Roman"/>
                          <a:cs typeface="Times New Roman"/>
                        </a:rPr>
                        <a:t>5</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600">
                          <a:latin typeface="Arial"/>
                          <a:ea typeface="Times New Roman"/>
                          <a:cs typeface="Times New Roman"/>
                        </a:rPr>
                        <a:t>Indica lo stato di Allarme Diagnostico PL4</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Acceso : Allarme Diagnostico Assente</a:t>
                      </a:r>
                    </a:p>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Spento : Allarme Diagnostico Presente</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20"/>
                  </a:ext>
                </a:extLst>
              </a:tr>
              <a:tr h="171440">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600">
                          <a:latin typeface="Arial"/>
                          <a:ea typeface="Times New Roman"/>
                          <a:cs typeface="Times New Roman"/>
                        </a:rPr>
                        <a:t>6</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600">
                          <a:latin typeface="Arial"/>
                          <a:ea typeface="Times New Roman"/>
                          <a:cs typeface="Times New Roman"/>
                        </a:rPr>
                        <a:t>Indica lo stato di Manutenzione del PL4</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Acceso :Accertamento Libertà Presente</a:t>
                      </a:r>
                    </a:p>
                    <a:p>
                      <a:pPr marL="0" algn="ctr" defTabSz="914400" rtl="0" eaLnBrk="1" latinLnBrk="0" hangingPunct="1">
                        <a:spcBef>
                          <a:spcPts val="0"/>
                        </a:spcBef>
                        <a:spcAft>
                          <a:spcPts val="0"/>
                        </a:spcAft>
                      </a:pPr>
                      <a:r>
                        <a:rPr lang="it-IT" sz="600" kern="1200" dirty="0">
                          <a:solidFill>
                            <a:schemeClr val="tx1"/>
                          </a:solidFill>
                          <a:latin typeface="Arial"/>
                          <a:ea typeface="+mn-ea"/>
                          <a:cs typeface="Times New Roman"/>
                        </a:rPr>
                        <a:t>Spento : Accertamento Libertà Assente</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21"/>
                  </a:ext>
                </a:extLst>
              </a:tr>
              <a:tr h="85242">
                <a:tc>
                  <a:txBody>
                    <a:bodyPr/>
                    <a:lstStyle/>
                    <a:p>
                      <a:pPr algn="just">
                        <a:spcBef>
                          <a:spcPts val="300"/>
                        </a:spcBef>
                        <a:spcAft>
                          <a:spcPts val="300"/>
                        </a:spcAft>
                      </a:pPr>
                      <a:endParaRPr lang="it-IT" sz="400">
                        <a:latin typeface="Arial"/>
                        <a:ea typeface="Times New Roman"/>
                        <a:cs typeface="Times New Roman"/>
                      </a:endParaRPr>
                    </a:p>
                  </a:txBody>
                  <a:tcPr marL="25881" marR="258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just">
                        <a:spcBef>
                          <a:spcPts val="300"/>
                        </a:spcBef>
                        <a:spcAft>
                          <a:spcPts val="300"/>
                        </a:spcAft>
                      </a:pPr>
                      <a:r>
                        <a:rPr lang="it-IT" sz="600">
                          <a:latin typeface="Arial"/>
                          <a:ea typeface="Times New Roman"/>
                          <a:cs typeface="Times New Roman"/>
                        </a:rPr>
                        <a:t>7,8,..,16</a:t>
                      </a:r>
                    </a:p>
                  </a:txBody>
                  <a:tcPr marL="25881" marR="258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600">
                          <a:latin typeface="Arial"/>
                          <a:ea typeface="Times New Roman"/>
                          <a:cs typeface="Times New Roman"/>
                        </a:rPr>
                        <a:t>Non utilizzati</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457200" algn="ctr">
                        <a:spcBef>
                          <a:spcPts val="300"/>
                        </a:spcBef>
                        <a:spcAft>
                          <a:spcPts val="300"/>
                        </a:spcAft>
                      </a:pPr>
                      <a:r>
                        <a:rPr lang="it-IT" sz="600" dirty="0">
                          <a:latin typeface="Arial"/>
                          <a:ea typeface="Times New Roman"/>
                          <a:cs typeface="Times New Roman"/>
                        </a:rPr>
                        <a:t>Sempre spento</a:t>
                      </a:r>
                    </a:p>
                  </a:txBody>
                  <a:tcPr marL="25881" marR="258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22"/>
                  </a:ext>
                </a:extLst>
              </a:tr>
            </a:tbl>
          </a:graphicData>
        </a:graphic>
      </p:graphicFrame>
      <p:sp>
        <p:nvSpPr>
          <p:cNvPr id="2" name="CasellaDiTesto 1">
            <a:extLst>
              <a:ext uri="{FF2B5EF4-FFF2-40B4-BE49-F238E27FC236}">
                <a16:creationId xmlns:a16="http://schemas.microsoft.com/office/drawing/2014/main" id="{41905024-F619-1D55-8C9C-54A94C70CE14}"/>
              </a:ext>
            </a:extLst>
          </p:cNvPr>
          <p:cNvSpPr txBox="1"/>
          <p:nvPr/>
        </p:nvSpPr>
        <p:spPr>
          <a:xfrm>
            <a:off x="1284349" y="1124744"/>
            <a:ext cx="7680140" cy="40011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it-IT" sz="2000" dirty="0">
                <a:solidFill>
                  <a:srgbClr val="345266"/>
                </a:solidFill>
              </a:rPr>
              <a:t>È una </a:t>
            </a:r>
            <a:r>
              <a:rPr lang="it-IT" sz="2000" b="1" dirty="0">
                <a:solidFill>
                  <a:srgbClr val="345266"/>
                </a:solidFill>
              </a:rPr>
              <a:t>scheda non vitale </a:t>
            </a:r>
            <a:r>
              <a:rPr lang="it-IT" sz="2000" dirty="0">
                <a:solidFill>
                  <a:srgbClr val="345266"/>
                </a:solidFill>
              </a:rPr>
              <a:t>per il funzionamento del sistema</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ttangolo 5"/>
          <p:cNvSpPr/>
          <p:nvPr/>
        </p:nvSpPr>
        <p:spPr>
          <a:xfrm>
            <a:off x="323528" y="116632"/>
            <a:ext cx="8640960" cy="877163"/>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sz="3200" b="1" spc="-100" dirty="0">
                <a:solidFill>
                  <a:srgbClr val="FF0000"/>
                </a:solidFill>
                <a:latin typeface="+mj-lt"/>
                <a:ea typeface="+mj-ea"/>
                <a:cs typeface="+mj-cs"/>
              </a:rPr>
            </a:br>
            <a:r>
              <a:rPr lang="it-IT" sz="1900" b="1" spc="-100" dirty="0">
                <a:solidFill>
                  <a:srgbClr val="FF0000"/>
                </a:solidFill>
                <a:latin typeface="+mj-lt"/>
                <a:ea typeface="+mj-ea"/>
                <a:cs typeface="+mj-cs"/>
              </a:rPr>
              <a:t>Sottosistema di Elaborazione  --  Unità di  Controllo (UDC) :  BCOMM</a:t>
            </a:r>
          </a:p>
        </p:txBody>
      </p:sp>
      <p:pic>
        <p:nvPicPr>
          <p:cNvPr id="87043" name="Picture 3"/>
          <p:cNvPicPr>
            <a:picLocks noChangeAspect="1" noChangeArrowheads="1"/>
          </p:cNvPicPr>
          <p:nvPr/>
        </p:nvPicPr>
        <p:blipFill>
          <a:blip r:embed="rId3" cstate="print"/>
          <a:srcRect/>
          <a:stretch>
            <a:fillRect/>
          </a:stretch>
        </p:blipFill>
        <p:spPr bwMode="auto">
          <a:xfrm>
            <a:off x="467544" y="980728"/>
            <a:ext cx="637908" cy="5736890"/>
          </a:xfrm>
          <a:prstGeom prst="rect">
            <a:avLst/>
          </a:prstGeom>
          <a:noFill/>
          <a:ln w="9525">
            <a:noFill/>
            <a:miter lim="800000"/>
            <a:headEnd/>
            <a:tailEnd/>
          </a:ln>
        </p:spPr>
      </p:pic>
      <p:sp>
        <p:nvSpPr>
          <p:cNvPr id="8" name="CasellaDiTesto 7"/>
          <p:cNvSpPr txBox="1"/>
          <p:nvPr/>
        </p:nvSpPr>
        <p:spPr>
          <a:xfrm>
            <a:off x="1284349" y="1124744"/>
            <a:ext cx="7680140" cy="2169825"/>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it-IT" sz="2000" dirty="0">
                <a:solidFill>
                  <a:srgbClr val="345266"/>
                </a:solidFill>
              </a:rPr>
              <a:t>Il modulo </a:t>
            </a:r>
            <a:r>
              <a:rPr lang="it-IT" sz="2000" dirty="0" err="1">
                <a:solidFill>
                  <a:srgbClr val="345266"/>
                </a:solidFill>
              </a:rPr>
              <a:t>Hw</a:t>
            </a:r>
            <a:r>
              <a:rPr lang="it-IT" sz="2000" dirty="0">
                <a:solidFill>
                  <a:srgbClr val="345266"/>
                </a:solidFill>
              </a:rPr>
              <a:t> BCOMM acquisisce l’orario di riferimento del sistema PAI-PL da GPS;</a:t>
            </a:r>
          </a:p>
          <a:p>
            <a:pPr marL="342900" indent="-342900">
              <a:spcAft>
                <a:spcPts val="600"/>
              </a:spcAft>
              <a:buFont typeface="Arial" panose="020B0604020202020204" pitchFamily="34" charset="0"/>
              <a:buChar char="•"/>
            </a:pPr>
            <a:r>
              <a:rPr lang="it-IT" sz="2000" dirty="0">
                <a:solidFill>
                  <a:srgbClr val="345266"/>
                </a:solidFill>
              </a:rPr>
              <a:t>Permette la sincronizzazione oraria;</a:t>
            </a:r>
          </a:p>
          <a:p>
            <a:pPr marL="342900" indent="-342900">
              <a:spcAft>
                <a:spcPts val="600"/>
              </a:spcAft>
              <a:buFont typeface="Arial" panose="020B0604020202020204" pitchFamily="34" charset="0"/>
              <a:buChar char="•"/>
            </a:pPr>
            <a:r>
              <a:rPr lang="it-IT" sz="2000" dirty="0">
                <a:solidFill>
                  <a:srgbClr val="345266"/>
                </a:solidFill>
              </a:rPr>
              <a:t>È collegato esternamente con l’antenna GPS, con il relativo connettore SMA.</a:t>
            </a:r>
          </a:p>
          <a:p>
            <a:pPr marL="342900" indent="-342900">
              <a:spcAft>
                <a:spcPts val="600"/>
              </a:spcAft>
              <a:buFont typeface="Arial" panose="020B0604020202020204" pitchFamily="34" charset="0"/>
              <a:buChar char="•"/>
            </a:pPr>
            <a:r>
              <a:rPr lang="it-IT" sz="2000" dirty="0">
                <a:solidFill>
                  <a:srgbClr val="345266"/>
                </a:solidFill>
              </a:rPr>
              <a:t>È una </a:t>
            </a:r>
            <a:r>
              <a:rPr lang="it-IT" sz="2000" b="1" dirty="0">
                <a:solidFill>
                  <a:srgbClr val="345266"/>
                </a:solidFill>
              </a:rPr>
              <a:t>scheda non vitale </a:t>
            </a:r>
            <a:r>
              <a:rPr lang="it-IT" sz="2000" dirty="0">
                <a:solidFill>
                  <a:srgbClr val="345266"/>
                </a:solidFill>
              </a:rPr>
              <a:t>per il funzionamento del sistema</a:t>
            </a:r>
          </a:p>
        </p:txBody>
      </p:sp>
      <p:graphicFrame>
        <p:nvGraphicFramePr>
          <p:cNvPr id="9" name="Tabella 8"/>
          <p:cNvGraphicFramePr>
            <a:graphicFrameLocks noGrp="1"/>
          </p:cNvGraphicFramePr>
          <p:nvPr>
            <p:extLst>
              <p:ext uri="{D42A27DB-BD31-4B8C-83A1-F6EECF244321}">
                <p14:modId xmlns:p14="http://schemas.microsoft.com/office/powerpoint/2010/main" val="3304281799"/>
              </p:ext>
            </p:extLst>
          </p:nvPr>
        </p:nvGraphicFramePr>
        <p:xfrm>
          <a:off x="2076419" y="3429000"/>
          <a:ext cx="6096000" cy="1523856"/>
        </p:xfrm>
        <a:graphic>
          <a:graphicData uri="http://schemas.openxmlformats.org/drawingml/2006/table">
            <a:tbl>
              <a:tblPr/>
              <a:tblGrid>
                <a:gridCol w="381000">
                  <a:extLst>
                    <a:ext uri="{9D8B030D-6E8A-4147-A177-3AD203B41FA5}">
                      <a16:colId xmlns:a16="http://schemas.microsoft.com/office/drawing/2014/main" val="20000"/>
                    </a:ext>
                  </a:extLst>
                </a:gridCol>
                <a:gridCol w="629629">
                  <a:extLst>
                    <a:ext uri="{9D8B030D-6E8A-4147-A177-3AD203B41FA5}">
                      <a16:colId xmlns:a16="http://schemas.microsoft.com/office/drawing/2014/main" val="20001"/>
                    </a:ext>
                  </a:extLst>
                </a:gridCol>
                <a:gridCol w="2478226">
                  <a:extLst>
                    <a:ext uri="{9D8B030D-6E8A-4147-A177-3AD203B41FA5}">
                      <a16:colId xmlns:a16="http://schemas.microsoft.com/office/drawing/2014/main" val="20002"/>
                    </a:ext>
                  </a:extLst>
                </a:gridCol>
                <a:gridCol w="2607145">
                  <a:extLst>
                    <a:ext uri="{9D8B030D-6E8A-4147-A177-3AD203B41FA5}">
                      <a16:colId xmlns:a16="http://schemas.microsoft.com/office/drawing/2014/main" val="20003"/>
                    </a:ext>
                  </a:extLst>
                </a:gridCol>
              </a:tblGrid>
              <a:tr h="188542">
                <a:tc>
                  <a:txBody>
                    <a:bodyPr/>
                    <a:lstStyle/>
                    <a:p>
                      <a:pPr algn="just">
                        <a:spcBef>
                          <a:spcPts val="300"/>
                        </a:spcBef>
                        <a:spcAft>
                          <a:spcPts val="300"/>
                        </a:spcAft>
                      </a:pPr>
                      <a:endParaRPr lang="it-IT" sz="900" dirty="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a:solidFill>
                            <a:srgbClr val="FFFFFF"/>
                          </a:solidFill>
                          <a:latin typeface="Arial"/>
                          <a:ea typeface="Times New Roman"/>
                          <a:cs typeface="Times New Roman"/>
                        </a:rPr>
                        <a:t>LED</a:t>
                      </a: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a:solidFill>
                            <a:srgbClr val="FFFFFF"/>
                          </a:solidFill>
                          <a:latin typeface="Arial"/>
                          <a:ea typeface="Times New Roman"/>
                          <a:cs typeface="Times New Roman"/>
                        </a:rPr>
                        <a:t>Descrizione</a:t>
                      </a: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a:solidFill>
                            <a:srgbClr val="FFFFFF"/>
                          </a:solidFill>
                          <a:latin typeface="Arial"/>
                          <a:ea typeface="Times New Roman"/>
                          <a:cs typeface="Times New Roman"/>
                        </a:rPr>
                        <a:t>Stati</a:t>
                      </a: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406400">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dirty="0" err="1">
                          <a:latin typeface="Arial"/>
                          <a:ea typeface="Times New Roman"/>
                          <a:cs typeface="Times New Roman"/>
                        </a:rPr>
                        <a:t>VI</a:t>
                      </a:r>
                      <a:endParaRPr lang="it-IT" sz="900" dirty="0">
                        <a:latin typeface="Arial"/>
                        <a:ea typeface="Times New Roman"/>
                        <a:cs typeface="Times New Roman"/>
                      </a:endParaRP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dirty="0">
                          <a:latin typeface="Arial"/>
                          <a:ea typeface="Times New Roman"/>
                          <a:cs typeface="Times New Roman"/>
                        </a:rPr>
                        <a:t>Indica la vitalità del microcontrollore</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a:latin typeface="Arial"/>
                          <a:ea typeface="Times New Roman"/>
                          <a:cs typeface="Times New Roman"/>
                        </a:rPr>
                        <a:t>Lampeggiante ad 1Hz  : Funzionante</a:t>
                      </a:r>
                    </a:p>
                    <a:p>
                      <a:pPr marL="342900" lvl="0" indent="-342900" algn="just">
                        <a:spcAft>
                          <a:spcPts val="300"/>
                        </a:spcAft>
                        <a:buFont typeface="Wingdings"/>
                        <a:buChar char=""/>
                        <a:tabLst>
                          <a:tab pos="457200" algn="l"/>
                        </a:tabLst>
                      </a:pPr>
                      <a:r>
                        <a:rPr lang="it-IT" sz="900">
                          <a:latin typeface="Arial"/>
                          <a:ea typeface="Times New Roman"/>
                          <a:cs typeface="Times New Roman"/>
                        </a:rPr>
                        <a:t>Non lampeggiante : Non Funzionante</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1"/>
                  </a:ext>
                </a:extLst>
              </a:tr>
              <a:tr h="551830">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GPS</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dirty="0">
                          <a:latin typeface="Arial"/>
                          <a:ea typeface="Times New Roman"/>
                          <a:cs typeface="Times New Roman"/>
                        </a:rPr>
                        <a:t>Indica lo stato di attivazione e comunicazione con il modulo GPS</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 : Comunicazione con modulo GPS attiva</a:t>
                      </a:r>
                    </a:p>
                    <a:p>
                      <a:pPr marL="342900" lvl="0" indent="-342900" algn="just">
                        <a:spcAft>
                          <a:spcPts val="300"/>
                        </a:spcAft>
                        <a:buFont typeface="Wingdings"/>
                        <a:buChar char=""/>
                        <a:tabLst>
                          <a:tab pos="457200" algn="l"/>
                        </a:tabLst>
                      </a:pPr>
                      <a:r>
                        <a:rPr lang="it-IT" sz="900" dirty="0">
                          <a:latin typeface="Arial"/>
                          <a:ea typeface="Times New Roman"/>
                          <a:cs typeface="Times New Roman"/>
                        </a:rPr>
                        <a:t>Spento : Comunicazione con modulo GPS non attiva</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2"/>
                  </a:ext>
                </a:extLst>
              </a:tr>
              <a:tr h="188542">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L1</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a:latin typeface="Arial"/>
                          <a:ea typeface="Times New Roman"/>
                          <a:cs typeface="Times New Roman"/>
                        </a:rPr>
                        <a:t>Non Utilizzato</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300"/>
                        </a:spcAft>
                        <a:buFont typeface="Wingdings"/>
                        <a:buChar char=""/>
                        <a:tabLst>
                          <a:tab pos="457200" algn="l"/>
                        </a:tabLst>
                      </a:pPr>
                      <a:r>
                        <a:rPr lang="it-IT" sz="900" dirty="0">
                          <a:latin typeface="Arial"/>
                          <a:ea typeface="Times New Roman"/>
                          <a:cs typeface="Times New Roman"/>
                        </a:rPr>
                        <a:t>Sempre spento</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3"/>
                  </a:ext>
                </a:extLst>
              </a:tr>
              <a:tr h="188542">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L2</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a:latin typeface="Arial"/>
                          <a:ea typeface="Times New Roman"/>
                          <a:cs typeface="Times New Roman"/>
                        </a:rPr>
                        <a:t>Non Utilizzato</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300"/>
                        </a:spcAft>
                        <a:buFont typeface="Wingdings"/>
                        <a:buChar char=""/>
                        <a:tabLst>
                          <a:tab pos="457200" algn="l"/>
                        </a:tabLst>
                      </a:pPr>
                      <a:r>
                        <a:rPr lang="it-IT" sz="900" dirty="0">
                          <a:latin typeface="Arial"/>
                          <a:ea typeface="Times New Roman"/>
                          <a:cs typeface="Times New Roman"/>
                        </a:rPr>
                        <a:t>Sempre spento</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p:cNvPicPr>
            <a:picLocks noChangeAspect="1" noChangeArrowheads="1"/>
          </p:cNvPicPr>
          <p:nvPr/>
        </p:nvPicPr>
        <p:blipFill>
          <a:blip r:embed="rId3" cstate="print"/>
          <a:srcRect/>
          <a:stretch>
            <a:fillRect/>
          </a:stretch>
        </p:blipFill>
        <p:spPr bwMode="auto">
          <a:xfrm>
            <a:off x="454844" y="1073944"/>
            <a:ext cx="589817" cy="5655837"/>
          </a:xfrm>
          <a:prstGeom prst="rect">
            <a:avLst/>
          </a:prstGeom>
          <a:noFill/>
          <a:ln w="9525">
            <a:noFill/>
            <a:miter lim="800000"/>
            <a:headEnd/>
            <a:tailEnd/>
          </a:ln>
        </p:spPr>
      </p:pic>
      <p:sp>
        <p:nvSpPr>
          <p:cNvPr id="5" name="Rettangolo 4"/>
          <p:cNvSpPr/>
          <p:nvPr/>
        </p:nvSpPr>
        <p:spPr>
          <a:xfrm>
            <a:off x="323528" y="116632"/>
            <a:ext cx="8640960" cy="877163"/>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sz="3200" b="1" spc="-100" dirty="0">
                <a:solidFill>
                  <a:srgbClr val="FF0000"/>
                </a:solidFill>
                <a:latin typeface="+mj-lt"/>
                <a:ea typeface="+mj-ea"/>
                <a:cs typeface="+mj-cs"/>
              </a:rPr>
            </a:br>
            <a:r>
              <a:rPr lang="it-IT" sz="1900" b="1" spc="-100" dirty="0">
                <a:solidFill>
                  <a:srgbClr val="FF0000"/>
                </a:solidFill>
                <a:latin typeface="+mj-lt"/>
                <a:ea typeface="+mj-ea"/>
                <a:cs typeface="+mj-cs"/>
              </a:rPr>
              <a:t>Sottosistema di Elaborazione  --  Unità di  Controllo (UDC) :  VB32</a:t>
            </a:r>
          </a:p>
        </p:txBody>
      </p:sp>
      <p:sp>
        <p:nvSpPr>
          <p:cNvPr id="6" name="CasellaDiTesto 5"/>
          <p:cNvSpPr txBox="1"/>
          <p:nvPr/>
        </p:nvSpPr>
        <p:spPr>
          <a:xfrm>
            <a:off x="1691680" y="1340768"/>
            <a:ext cx="184731" cy="369332"/>
          </a:xfrm>
          <a:prstGeom prst="rect">
            <a:avLst/>
          </a:prstGeom>
          <a:noFill/>
        </p:spPr>
        <p:txBody>
          <a:bodyPr wrap="none" rtlCol="0">
            <a:spAutoFit/>
          </a:bodyPr>
          <a:lstStyle/>
          <a:p>
            <a:endParaRPr lang="it-IT" dirty="0"/>
          </a:p>
        </p:txBody>
      </p:sp>
      <p:graphicFrame>
        <p:nvGraphicFramePr>
          <p:cNvPr id="8" name="Tabella 7"/>
          <p:cNvGraphicFramePr>
            <a:graphicFrameLocks noGrp="1"/>
          </p:cNvGraphicFramePr>
          <p:nvPr>
            <p:extLst>
              <p:ext uri="{D42A27DB-BD31-4B8C-83A1-F6EECF244321}">
                <p14:modId xmlns:p14="http://schemas.microsoft.com/office/powerpoint/2010/main" val="109987618"/>
              </p:ext>
            </p:extLst>
          </p:nvPr>
        </p:nvGraphicFramePr>
        <p:xfrm>
          <a:off x="1833726" y="1807778"/>
          <a:ext cx="6050642" cy="4069494"/>
        </p:xfrm>
        <a:graphic>
          <a:graphicData uri="http://schemas.openxmlformats.org/drawingml/2006/table">
            <a:tbl>
              <a:tblPr/>
              <a:tblGrid>
                <a:gridCol w="378165">
                  <a:extLst>
                    <a:ext uri="{9D8B030D-6E8A-4147-A177-3AD203B41FA5}">
                      <a16:colId xmlns:a16="http://schemas.microsoft.com/office/drawing/2014/main" val="20000"/>
                    </a:ext>
                  </a:extLst>
                </a:gridCol>
                <a:gridCol w="624944">
                  <a:extLst>
                    <a:ext uri="{9D8B030D-6E8A-4147-A177-3AD203B41FA5}">
                      <a16:colId xmlns:a16="http://schemas.microsoft.com/office/drawing/2014/main" val="20001"/>
                    </a:ext>
                  </a:extLst>
                </a:gridCol>
                <a:gridCol w="2459787">
                  <a:extLst>
                    <a:ext uri="{9D8B030D-6E8A-4147-A177-3AD203B41FA5}">
                      <a16:colId xmlns:a16="http://schemas.microsoft.com/office/drawing/2014/main" val="20002"/>
                    </a:ext>
                  </a:extLst>
                </a:gridCol>
                <a:gridCol w="2587746">
                  <a:extLst>
                    <a:ext uri="{9D8B030D-6E8A-4147-A177-3AD203B41FA5}">
                      <a16:colId xmlns:a16="http://schemas.microsoft.com/office/drawing/2014/main" val="20003"/>
                    </a:ext>
                  </a:extLst>
                </a:gridCol>
              </a:tblGrid>
              <a:tr h="187139">
                <a:tc>
                  <a:txBody>
                    <a:bodyPr/>
                    <a:lstStyle/>
                    <a:p>
                      <a:pPr algn="just">
                        <a:spcBef>
                          <a:spcPts val="300"/>
                        </a:spcBef>
                        <a:spcAft>
                          <a:spcPts val="300"/>
                        </a:spcAft>
                      </a:pPr>
                      <a:endParaRPr lang="it-IT" sz="900" dirty="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a:solidFill>
                            <a:srgbClr val="FFFFFF"/>
                          </a:solidFill>
                          <a:latin typeface="Arial"/>
                          <a:ea typeface="Times New Roman"/>
                          <a:cs typeface="Times New Roman"/>
                        </a:rPr>
                        <a:t>LED</a:t>
                      </a:r>
                      <a:endParaRPr lang="it-IT" sz="90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dirty="0">
                          <a:solidFill>
                            <a:srgbClr val="FFFFFF"/>
                          </a:solidFill>
                          <a:latin typeface="Arial"/>
                          <a:ea typeface="Times New Roman"/>
                          <a:cs typeface="Times New Roman"/>
                        </a:rPr>
                        <a:t>Descrizione</a:t>
                      </a:r>
                      <a:endParaRPr lang="it-IT" sz="900" dirty="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a:solidFill>
                            <a:srgbClr val="FFFFFF"/>
                          </a:solidFill>
                          <a:latin typeface="Arial"/>
                          <a:ea typeface="Times New Roman"/>
                          <a:cs typeface="Times New Roman"/>
                        </a:rPr>
                        <a:t>Stati</a:t>
                      </a:r>
                      <a:endParaRPr lang="it-IT" sz="90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403376">
                <a:tc>
                  <a:txBody>
                    <a:bodyPr/>
                    <a:lstStyle/>
                    <a:p>
                      <a:pPr algn="just">
                        <a:spcBef>
                          <a:spcPts val="300"/>
                        </a:spcBef>
                        <a:spcAft>
                          <a:spcPts val="300"/>
                        </a:spcAft>
                      </a:pPr>
                      <a:endParaRPr lang="it-IT" sz="90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dirty="0">
                          <a:latin typeface="Arial"/>
                          <a:ea typeface="Times New Roman"/>
                          <a:cs typeface="Times New Roman"/>
                        </a:rPr>
                        <a:t>L1(uC1; uC2)</a:t>
                      </a:r>
                    </a:p>
                  </a:txBody>
                  <a:tcPr marL="61619" marR="61619"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dirty="0">
                          <a:latin typeface="Arial"/>
                          <a:ea typeface="Times New Roman"/>
                          <a:cs typeface="Times New Roman"/>
                        </a:rPr>
                        <a:t>Indica la vitalità di entrambi i microcontrollori uC1 e uC2</a:t>
                      </a:r>
                    </a:p>
                  </a:txBody>
                  <a:tcPr marL="61619" marR="6161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a:latin typeface="Arial"/>
                          <a:ea typeface="Times New Roman"/>
                          <a:cs typeface="Times New Roman"/>
                        </a:rPr>
                        <a:t>Lampeggiante ad 5Hz  : Funzionante </a:t>
                      </a:r>
                    </a:p>
                    <a:p>
                      <a:pPr marL="342900" lvl="0" indent="-342900" algn="just">
                        <a:spcAft>
                          <a:spcPts val="0"/>
                        </a:spcAft>
                        <a:buFont typeface="Wingdings"/>
                        <a:buChar char=""/>
                        <a:tabLst>
                          <a:tab pos="457200" algn="l"/>
                        </a:tabLst>
                      </a:pPr>
                      <a:r>
                        <a:rPr lang="it-IT" sz="900">
                          <a:latin typeface="Arial"/>
                          <a:ea typeface="Times New Roman"/>
                          <a:cs typeface="Times New Roman"/>
                        </a:rPr>
                        <a:t>Lampeggiante a 0,5Hz : Stato di Errore </a:t>
                      </a: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1"/>
                  </a:ext>
                </a:extLst>
              </a:tr>
              <a:tr h="187139">
                <a:tc>
                  <a:txBody>
                    <a:bodyPr/>
                    <a:lstStyle/>
                    <a:p>
                      <a:pPr algn="just">
                        <a:spcBef>
                          <a:spcPts val="300"/>
                        </a:spcBef>
                        <a:spcAft>
                          <a:spcPts val="300"/>
                        </a:spcAft>
                      </a:pPr>
                      <a:endParaRPr lang="it-IT" sz="90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L2</a:t>
                      </a:r>
                    </a:p>
                  </a:txBody>
                  <a:tcPr marL="61619" marR="61619"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a:latin typeface="Arial"/>
                          <a:ea typeface="Times New Roman"/>
                          <a:cs typeface="Times New Roman"/>
                        </a:rPr>
                        <a:t>Non Utilizzato</a:t>
                      </a:r>
                    </a:p>
                  </a:txBody>
                  <a:tcPr marL="61619" marR="6161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457200" algn="just">
                        <a:spcBef>
                          <a:spcPts val="300"/>
                        </a:spcBef>
                        <a:spcAft>
                          <a:spcPts val="300"/>
                        </a:spcAft>
                      </a:pPr>
                      <a:r>
                        <a:rPr lang="it-IT" sz="900">
                          <a:latin typeface="Arial"/>
                          <a:ea typeface="Times New Roman"/>
                          <a:cs typeface="Times New Roman"/>
                        </a:rPr>
                        <a:t>-----</a:t>
                      </a: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2"/>
                  </a:ext>
                </a:extLst>
              </a:tr>
              <a:tr h="547724">
                <a:tc>
                  <a:txBody>
                    <a:bodyPr/>
                    <a:lstStyle/>
                    <a:p>
                      <a:pPr algn="just">
                        <a:spcBef>
                          <a:spcPts val="300"/>
                        </a:spcBef>
                        <a:spcAft>
                          <a:spcPts val="300"/>
                        </a:spcAft>
                      </a:pPr>
                      <a:endParaRPr lang="it-IT" sz="90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L3</a:t>
                      </a:r>
                    </a:p>
                  </a:txBody>
                  <a:tcPr marL="61619" marR="61619"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dirty="0">
                          <a:latin typeface="Arial"/>
                          <a:ea typeface="Times New Roman"/>
                          <a:cs typeface="Times New Roman"/>
                        </a:rPr>
                        <a:t>Indica lo stato di comunicazione verso le UDR</a:t>
                      </a:r>
                    </a:p>
                  </a:txBody>
                  <a:tcPr marL="61619" marR="6161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Lampeggiante</a:t>
                      </a:r>
                      <a:r>
                        <a:rPr lang="it-IT" sz="900" baseline="0" dirty="0">
                          <a:latin typeface="Arial"/>
                          <a:ea typeface="Times New Roman"/>
                          <a:cs typeface="Times New Roman"/>
                        </a:rPr>
                        <a:t> a 1Hz</a:t>
                      </a:r>
                      <a:r>
                        <a:rPr lang="it-IT" sz="900" dirty="0">
                          <a:latin typeface="Arial"/>
                          <a:ea typeface="Times New Roman"/>
                          <a:cs typeface="Times New Roman"/>
                        </a:rPr>
                        <a:t> : presenza di comunicazione con le UdR</a:t>
                      </a:r>
                    </a:p>
                    <a:p>
                      <a:pPr marL="342900" lvl="0" indent="-342900" algn="just">
                        <a:spcAft>
                          <a:spcPts val="300"/>
                        </a:spcAft>
                        <a:buFont typeface="Wingdings"/>
                        <a:buChar char=""/>
                        <a:tabLst>
                          <a:tab pos="457200" algn="l"/>
                        </a:tabLst>
                      </a:pPr>
                      <a:r>
                        <a:rPr lang="it-IT" sz="900" dirty="0">
                          <a:latin typeface="Arial"/>
                          <a:ea typeface="Times New Roman"/>
                          <a:cs typeface="Times New Roman"/>
                        </a:rPr>
                        <a:t>Spento : Assenza di comunicazione con le UdR</a:t>
                      </a: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3"/>
                  </a:ext>
                </a:extLst>
              </a:tr>
              <a:tr h="547724">
                <a:tc>
                  <a:txBody>
                    <a:bodyPr/>
                    <a:lstStyle/>
                    <a:p>
                      <a:pPr algn="just">
                        <a:spcBef>
                          <a:spcPts val="300"/>
                        </a:spcBef>
                        <a:spcAft>
                          <a:spcPts val="300"/>
                        </a:spcAft>
                      </a:pPr>
                      <a:endParaRPr lang="it-IT" sz="90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L4</a:t>
                      </a:r>
                    </a:p>
                  </a:txBody>
                  <a:tcPr marL="61619" marR="61619"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dirty="0">
                          <a:latin typeface="Helvetica"/>
                          <a:ea typeface="Times New Roman"/>
                          <a:cs typeface="Times New Roman"/>
                        </a:rPr>
                        <a:t>Indica lo stato di comunicazione con lo strumento di configurazione/manutenzione (TCCM)</a:t>
                      </a:r>
                      <a:endParaRPr lang="it-IT" sz="900" dirty="0">
                        <a:latin typeface="Arial"/>
                        <a:ea typeface="Times New Roman"/>
                        <a:cs typeface="Times New Roman"/>
                      </a:endParaRPr>
                    </a:p>
                  </a:txBody>
                  <a:tcPr marL="61619" marR="6161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Acceso:rilevata la presenza del TOOL di Configurazione/Manutenzione (TCCM)</a:t>
                      </a:r>
                    </a:p>
                    <a:p>
                      <a:pPr marL="342900" lvl="0" indent="-342900" algn="just">
                        <a:spcAft>
                          <a:spcPts val="300"/>
                        </a:spcAft>
                        <a:buFont typeface="Wingdings"/>
                        <a:buChar char=""/>
                        <a:tabLst>
                          <a:tab pos="457200" algn="l"/>
                        </a:tabLst>
                      </a:pPr>
                      <a:r>
                        <a:rPr lang="it-IT" sz="900" dirty="0">
                          <a:latin typeface="Arial"/>
                          <a:ea typeface="Times New Roman"/>
                          <a:cs typeface="Times New Roman"/>
                        </a:rPr>
                        <a:t>Spento: assenza del TOOL di Configurazione/Manutenzione (TCCM)</a:t>
                      </a: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4"/>
                  </a:ext>
                </a:extLst>
              </a:tr>
              <a:tr h="547724">
                <a:tc>
                  <a:txBody>
                    <a:bodyPr/>
                    <a:lstStyle/>
                    <a:p>
                      <a:pPr algn="just">
                        <a:spcBef>
                          <a:spcPts val="300"/>
                        </a:spcBef>
                        <a:spcAft>
                          <a:spcPts val="300"/>
                        </a:spcAft>
                      </a:pPr>
                      <a:endParaRPr lang="it-IT" sz="90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L5</a:t>
                      </a:r>
                    </a:p>
                  </a:txBody>
                  <a:tcPr marL="61619" marR="61619"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dirty="0">
                          <a:latin typeface="Helvetica"/>
                          <a:ea typeface="Times New Roman"/>
                          <a:cs typeface="Times New Roman"/>
                        </a:rPr>
                        <a:t>Indica lo stato di comunicazione con il modulo WDOUV</a:t>
                      </a:r>
                      <a:endParaRPr lang="it-IT" sz="900" dirty="0">
                        <a:latin typeface="Arial"/>
                        <a:ea typeface="Times New Roman"/>
                        <a:cs typeface="Times New Roman"/>
                      </a:endParaRPr>
                    </a:p>
                  </a:txBody>
                  <a:tcPr marL="61619" marR="6161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Spento : presenza di comunicazione con il modulo WDOUV</a:t>
                      </a:r>
                    </a:p>
                    <a:p>
                      <a:pPr marL="342900" lvl="0" indent="-342900" algn="just">
                        <a:spcAft>
                          <a:spcPts val="300"/>
                        </a:spcAft>
                        <a:buFont typeface="Wingdings"/>
                        <a:buChar char=""/>
                        <a:tabLst>
                          <a:tab pos="457200" algn="l"/>
                        </a:tabLst>
                      </a:pPr>
                      <a:r>
                        <a:rPr lang="it-IT" sz="900" dirty="0">
                          <a:latin typeface="Arial"/>
                          <a:ea typeface="Times New Roman"/>
                          <a:cs typeface="Times New Roman"/>
                        </a:rPr>
                        <a:t>Acceso : assenza di comunicazione con il modulo WDOUV</a:t>
                      </a: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5"/>
                  </a:ext>
                </a:extLst>
              </a:tr>
              <a:tr h="547724">
                <a:tc>
                  <a:txBody>
                    <a:bodyPr/>
                    <a:lstStyle/>
                    <a:p>
                      <a:pPr algn="just">
                        <a:spcBef>
                          <a:spcPts val="300"/>
                        </a:spcBef>
                        <a:spcAft>
                          <a:spcPts val="300"/>
                        </a:spcAft>
                      </a:pPr>
                      <a:endParaRPr lang="it-IT" sz="90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L6</a:t>
                      </a:r>
                    </a:p>
                  </a:txBody>
                  <a:tcPr marL="61619" marR="61619"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dirty="0">
                          <a:latin typeface="Helvetica"/>
                          <a:ea typeface="Times New Roman"/>
                          <a:cs typeface="Times New Roman"/>
                        </a:rPr>
                        <a:t>Indica lo stato di comunicazione con il modulo INVI</a:t>
                      </a:r>
                      <a:endParaRPr lang="it-IT" sz="900" dirty="0">
                        <a:latin typeface="Arial"/>
                        <a:ea typeface="Times New Roman"/>
                        <a:cs typeface="Times New Roman"/>
                      </a:endParaRPr>
                    </a:p>
                  </a:txBody>
                  <a:tcPr marL="61619" marR="6161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Spento : presenza di comunicazione con il modulo </a:t>
                      </a:r>
                      <a:r>
                        <a:rPr lang="it-IT" sz="900" dirty="0">
                          <a:latin typeface="Helvetica"/>
                          <a:ea typeface="Times New Roman"/>
                          <a:cs typeface="Times New Roman"/>
                        </a:rPr>
                        <a:t>INVI</a:t>
                      </a:r>
                      <a:endParaRPr lang="it-IT" sz="900" dirty="0">
                        <a:latin typeface="Arial"/>
                        <a:ea typeface="Times New Roman"/>
                        <a:cs typeface="Times New Roman"/>
                      </a:endParaRPr>
                    </a:p>
                    <a:p>
                      <a:pPr marL="342900" lvl="0" indent="-342900" algn="just">
                        <a:spcAft>
                          <a:spcPts val="300"/>
                        </a:spcAft>
                        <a:buFont typeface="Wingdings"/>
                        <a:buChar char=""/>
                        <a:tabLst>
                          <a:tab pos="457200" algn="l"/>
                        </a:tabLst>
                      </a:pPr>
                      <a:r>
                        <a:rPr lang="it-IT" sz="900" dirty="0">
                          <a:latin typeface="Arial"/>
                          <a:ea typeface="Times New Roman"/>
                          <a:cs typeface="Times New Roman"/>
                        </a:rPr>
                        <a:t>Acceso :assenza di comunicazione con il modulo </a:t>
                      </a:r>
                      <a:r>
                        <a:rPr lang="it-IT" sz="900" dirty="0">
                          <a:latin typeface="Helvetica"/>
                          <a:ea typeface="Times New Roman"/>
                          <a:cs typeface="Times New Roman"/>
                        </a:rPr>
                        <a:t>INVI</a:t>
                      </a:r>
                      <a:endParaRPr lang="it-IT" sz="900" dirty="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6"/>
                  </a:ext>
                </a:extLst>
              </a:tr>
              <a:tr h="547724">
                <a:tc>
                  <a:txBody>
                    <a:bodyPr/>
                    <a:lstStyle/>
                    <a:p>
                      <a:pPr algn="just">
                        <a:spcBef>
                          <a:spcPts val="300"/>
                        </a:spcBef>
                        <a:spcAft>
                          <a:spcPts val="300"/>
                        </a:spcAft>
                      </a:pPr>
                      <a:endParaRPr lang="it-IT" sz="90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L7</a:t>
                      </a:r>
                    </a:p>
                  </a:txBody>
                  <a:tcPr marL="61619" marR="61619"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dirty="0">
                          <a:latin typeface="Helvetica"/>
                          <a:ea typeface="Times New Roman"/>
                          <a:cs typeface="Times New Roman"/>
                        </a:rPr>
                        <a:t>Indica lo stato di comunicazione con il modulo IONV</a:t>
                      </a:r>
                      <a:endParaRPr lang="it-IT" sz="900" dirty="0">
                        <a:latin typeface="Arial"/>
                        <a:ea typeface="Times New Roman"/>
                        <a:cs typeface="Times New Roman"/>
                      </a:endParaRPr>
                    </a:p>
                  </a:txBody>
                  <a:tcPr marL="61619" marR="6161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Spento : presenza di comunicazione con il modulo </a:t>
                      </a:r>
                      <a:r>
                        <a:rPr lang="it-IT" sz="900" dirty="0">
                          <a:latin typeface="Helvetica"/>
                          <a:ea typeface="Times New Roman"/>
                          <a:cs typeface="Times New Roman"/>
                        </a:rPr>
                        <a:t>IONV</a:t>
                      </a:r>
                      <a:endParaRPr lang="it-IT" sz="900" dirty="0">
                        <a:latin typeface="Arial"/>
                        <a:ea typeface="Times New Roman"/>
                        <a:cs typeface="Times New Roman"/>
                      </a:endParaRPr>
                    </a:p>
                    <a:p>
                      <a:pPr marL="342900" lvl="0" indent="-342900" algn="just">
                        <a:spcAft>
                          <a:spcPts val="300"/>
                        </a:spcAft>
                        <a:buFont typeface="Wingdings"/>
                        <a:buChar char=""/>
                        <a:tabLst>
                          <a:tab pos="457200" algn="l"/>
                        </a:tabLst>
                      </a:pPr>
                      <a:r>
                        <a:rPr lang="it-IT" sz="900" dirty="0">
                          <a:latin typeface="Arial"/>
                          <a:ea typeface="Times New Roman"/>
                          <a:cs typeface="Times New Roman"/>
                        </a:rPr>
                        <a:t>Acceso :assenza di comunicazione con il modulo </a:t>
                      </a:r>
                      <a:r>
                        <a:rPr lang="it-IT" sz="900" dirty="0">
                          <a:latin typeface="Helvetica"/>
                          <a:ea typeface="Times New Roman"/>
                          <a:cs typeface="Times New Roman"/>
                        </a:rPr>
                        <a:t>IONV</a:t>
                      </a:r>
                      <a:endParaRPr lang="it-IT" sz="900" dirty="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7"/>
                  </a:ext>
                </a:extLst>
              </a:tr>
              <a:tr h="547724">
                <a:tc>
                  <a:txBody>
                    <a:bodyPr/>
                    <a:lstStyle/>
                    <a:p>
                      <a:pPr algn="just">
                        <a:spcBef>
                          <a:spcPts val="300"/>
                        </a:spcBef>
                        <a:spcAft>
                          <a:spcPts val="300"/>
                        </a:spcAft>
                      </a:pPr>
                      <a:endParaRPr lang="it-IT" sz="90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L8</a:t>
                      </a:r>
                    </a:p>
                  </a:txBody>
                  <a:tcPr marL="61619" marR="61619"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dirty="0">
                          <a:latin typeface="Helvetica"/>
                          <a:ea typeface="Times New Roman"/>
                          <a:cs typeface="Times New Roman"/>
                        </a:rPr>
                        <a:t>Indica lo stato di comunicazione con il modulo BCOMM</a:t>
                      </a:r>
                      <a:endParaRPr lang="it-IT" sz="900" dirty="0">
                        <a:latin typeface="Arial"/>
                        <a:ea typeface="Times New Roman"/>
                        <a:cs typeface="Times New Roman"/>
                      </a:endParaRPr>
                    </a:p>
                  </a:txBody>
                  <a:tcPr marL="61619" marR="61619"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Spento : presenza di comunicazione con il modulo </a:t>
                      </a:r>
                      <a:r>
                        <a:rPr lang="it-IT" sz="900" dirty="0">
                          <a:latin typeface="Helvetica"/>
                          <a:ea typeface="Times New Roman"/>
                          <a:cs typeface="Times New Roman"/>
                        </a:rPr>
                        <a:t>BCOMM</a:t>
                      </a:r>
                      <a:endParaRPr lang="it-IT" sz="900" dirty="0">
                        <a:latin typeface="Arial"/>
                        <a:ea typeface="Times New Roman"/>
                        <a:cs typeface="Times New Roman"/>
                      </a:endParaRPr>
                    </a:p>
                    <a:p>
                      <a:pPr marL="342900" lvl="0" indent="-342900" algn="just">
                        <a:spcAft>
                          <a:spcPts val="300"/>
                        </a:spcAft>
                        <a:buFont typeface="Wingdings"/>
                        <a:buChar char=""/>
                        <a:tabLst>
                          <a:tab pos="457200" algn="l"/>
                        </a:tabLst>
                      </a:pPr>
                      <a:r>
                        <a:rPr lang="it-IT" sz="900" dirty="0">
                          <a:latin typeface="Arial"/>
                          <a:ea typeface="Times New Roman"/>
                          <a:cs typeface="Times New Roman"/>
                        </a:rPr>
                        <a:t>Acceso :assenza di comunicazione con il modulo </a:t>
                      </a:r>
                      <a:r>
                        <a:rPr lang="it-IT" sz="900" dirty="0">
                          <a:latin typeface="Helvetica"/>
                          <a:ea typeface="Times New Roman"/>
                          <a:cs typeface="Times New Roman"/>
                        </a:rPr>
                        <a:t>BCOMM</a:t>
                      </a:r>
                      <a:endParaRPr lang="it-IT" sz="900" dirty="0">
                        <a:latin typeface="Arial"/>
                        <a:ea typeface="Times New Roman"/>
                        <a:cs typeface="Times New Roman"/>
                      </a:endParaRPr>
                    </a:p>
                  </a:txBody>
                  <a:tcPr marL="61619" marR="61619"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8"/>
                  </a:ext>
                </a:extLst>
              </a:tr>
            </a:tbl>
          </a:graphicData>
        </a:graphic>
      </p:graphicFrame>
      <p:sp>
        <p:nvSpPr>
          <p:cNvPr id="2" name="CasellaDiTesto 1">
            <a:extLst>
              <a:ext uri="{FF2B5EF4-FFF2-40B4-BE49-F238E27FC236}">
                <a16:creationId xmlns:a16="http://schemas.microsoft.com/office/drawing/2014/main" id="{82E56665-7728-621D-7167-D108C133F9D7}"/>
              </a:ext>
            </a:extLst>
          </p:cNvPr>
          <p:cNvSpPr txBox="1"/>
          <p:nvPr/>
        </p:nvSpPr>
        <p:spPr>
          <a:xfrm>
            <a:off x="1475656" y="1104999"/>
            <a:ext cx="7488832" cy="307777"/>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it-IT" sz="1400" dirty="0">
                <a:solidFill>
                  <a:srgbClr val="345266"/>
                </a:solidFill>
              </a:rPr>
              <a:t>Ha </a:t>
            </a:r>
            <a:r>
              <a:rPr lang="it-IT" sz="1400" b="1" dirty="0">
                <a:solidFill>
                  <a:srgbClr val="345266"/>
                </a:solidFill>
              </a:rPr>
              <a:t>un’architettura 2oo2</a:t>
            </a:r>
            <a:r>
              <a:rPr lang="it-IT" sz="1400" dirty="0">
                <a:solidFill>
                  <a:srgbClr val="345266"/>
                </a:solidFill>
              </a:rPr>
              <a:t>, per cui presenta due sezioni uC1 e uC2.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p:cNvSpPr/>
          <p:nvPr/>
        </p:nvSpPr>
        <p:spPr>
          <a:xfrm>
            <a:off x="323528" y="116632"/>
            <a:ext cx="8640960" cy="954107"/>
          </a:xfrm>
          <a:prstGeom prst="rect">
            <a:avLst/>
          </a:prstGeom>
        </p:spPr>
        <p:txBody>
          <a:bodyPr wrap="square">
            <a:spAutoFit/>
          </a:bodyPr>
          <a:lstStyle/>
          <a:p>
            <a:r>
              <a:rPr lang="it-IT" sz="3200" b="1" spc="-100" dirty="0">
                <a:solidFill>
                  <a:srgbClr val="FF0000"/>
                </a:solidFill>
                <a:latin typeface="+mj-lt"/>
                <a:ea typeface="+mj-ea"/>
                <a:cs typeface="+mj-cs"/>
              </a:rPr>
              <a:t>Sottosistema di “Protezione Integrativa dell’Area PL” </a:t>
            </a:r>
            <a:br>
              <a:rPr lang="it-IT" sz="3200" b="1" spc="-100" dirty="0">
                <a:solidFill>
                  <a:srgbClr val="FF0000"/>
                </a:solidFill>
                <a:latin typeface="+mj-lt"/>
                <a:ea typeface="+mj-ea"/>
                <a:cs typeface="+mj-cs"/>
              </a:rPr>
            </a:br>
            <a:r>
              <a:rPr lang="it-IT" sz="2400" b="1" spc="-100" dirty="0">
                <a:solidFill>
                  <a:srgbClr val="FF0000"/>
                </a:solidFill>
                <a:latin typeface="+mj-lt"/>
                <a:ea typeface="+mj-ea"/>
                <a:cs typeface="+mj-cs"/>
              </a:rPr>
              <a:t>Sottosistema di Elaborazione  </a:t>
            </a:r>
            <a:r>
              <a:rPr lang="it-IT" sz="2400" b="1" spc="-100" dirty="0" err="1">
                <a:solidFill>
                  <a:srgbClr val="FF0000"/>
                </a:solidFill>
                <a:latin typeface="+mj-lt"/>
                <a:ea typeface="+mj-ea"/>
                <a:cs typeface="+mj-cs"/>
              </a:rPr>
              <a:t>--</a:t>
            </a:r>
            <a:r>
              <a:rPr lang="it-IT" sz="2400" b="1" spc="-100" dirty="0">
                <a:solidFill>
                  <a:srgbClr val="FF0000"/>
                </a:solidFill>
                <a:latin typeface="+mj-lt"/>
                <a:ea typeface="+mj-ea"/>
                <a:cs typeface="+mj-cs"/>
              </a:rPr>
              <a:t>  Antenna  GPS</a:t>
            </a:r>
          </a:p>
        </p:txBody>
      </p:sp>
      <p:pic>
        <p:nvPicPr>
          <p:cNvPr id="5" name="Immagine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4180423"/>
            <a:ext cx="2536190" cy="1840865"/>
          </a:xfrm>
          <a:prstGeom prst="rect">
            <a:avLst/>
          </a:prstGeom>
          <a:noFill/>
        </p:spPr>
      </p:pic>
      <p:sp>
        <p:nvSpPr>
          <p:cNvPr id="6" name="CasellaDiTesto 5"/>
          <p:cNvSpPr txBox="1"/>
          <p:nvPr/>
        </p:nvSpPr>
        <p:spPr>
          <a:xfrm>
            <a:off x="128262" y="1340768"/>
            <a:ext cx="9015738" cy="2631490"/>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it-IT" sz="2000" dirty="0">
                <a:solidFill>
                  <a:srgbClr val="345266"/>
                </a:solidFill>
              </a:rPr>
              <a:t>È posta esternamente all’armadio UdC, in ambiente non schermato.</a:t>
            </a:r>
          </a:p>
          <a:p>
            <a:pPr marL="342900" indent="-342900">
              <a:spcAft>
                <a:spcPts val="600"/>
              </a:spcAft>
              <a:buFont typeface="Arial" panose="020B0604020202020204" pitchFamily="34" charset="0"/>
              <a:buChar char="•"/>
            </a:pPr>
            <a:r>
              <a:rPr lang="it-IT" sz="2000" dirty="0">
                <a:solidFill>
                  <a:srgbClr val="345266"/>
                </a:solidFill>
              </a:rPr>
              <a:t>Si collega con apposito cavo coassiale al modulo </a:t>
            </a:r>
            <a:r>
              <a:rPr lang="it-IT" sz="2000" dirty="0" err="1">
                <a:solidFill>
                  <a:srgbClr val="345266"/>
                </a:solidFill>
              </a:rPr>
              <a:t>Hw</a:t>
            </a:r>
            <a:r>
              <a:rPr lang="it-IT" sz="2000" dirty="0">
                <a:solidFill>
                  <a:srgbClr val="345266"/>
                </a:solidFill>
              </a:rPr>
              <a:t> BCOMM.</a:t>
            </a:r>
          </a:p>
          <a:p>
            <a:pPr marL="342900" indent="-342900">
              <a:spcAft>
                <a:spcPts val="600"/>
              </a:spcAft>
              <a:buFont typeface="Arial" panose="020B0604020202020204" pitchFamily="34" charset="0"/>
              <a:buChar char="•"/>
            </a:pPr>
            <a:r>
              <a:rPr lang="it-IT" sz="2000" dirty="0">
                <a:solidFill>
                  <a:srgbClr val="345266"/>
                </a:solidFill>
              </a:rPr>
              <a:t>Consente di avere un orario di riferimento da GPS per tutti i sottosistemi costituenti nel SRO:</a:t>
            </a:r>
          </a:p>
          <a:p>
            <a:pPr marL="800100" lvl="1" indent="-342900">
              <a:spcAft>
                <a:spcPts val="600"/>
              </a:spcAft>
              <a:buFont typeface="Courier New" panose="02070309020205020404" pitchFamily="49" charset="0"/>
              <a:buChar char="o"/>
            </a:pPr>
            <a:r>
              <a:rPr lang="it-IT" sz="2000" dirty="0">
                <a:solidFill>
                  <a:srgbClr val="345266"/>
                </a:solidFill>
              </a:rPr>
              <a:t>Moduli </a:t>
            </a:r>
            <a:r>
              <a:rPr lang="it-IT" sz="2000" dirty="0" err="1">
                <a:solidFill>
                  <a:srgbClr val="345266"/>
                </a:solidFill>
              </a:rPr>
              <a:t>Hw</a:t>
            </a:r>
            <a:r>
              <a:rPr lang="it-IT" sz="2000" dirty="0">
                <a:solidFill>
                  <a:srgbClr val="345266"/>
                </a:solidFill>
              </a:rPr>
              <a:t> del cestello UdC;</a:t>
            </a:r>
          </a:p>
          <a:p>
            <a:pPr marL="800100" lvl="1" indent="-342900">
              <a:spcAft>
                <a:spcPts val="600"/>
              </a:spcAft>
              <a:buFont typeface="Courier New" panose="02070309020205020404" pitchFamily="49" charset="0"/>
              <a:buChar char="o"/>
            </a:pPr>
            <a:r>
              <a:rPr lang="it-IT" sz="2000" dirty="0">
                <a:solidFill>
                  <a:srgbClr val="345266"/>
                </a:solidFill>
              </a:rPr>
              <a:t>UdR;</a:t>
            </a:r>
          </a:p>
          <a:p>
            <a:pPr marL="800100" lvl="1" indent="-342900">
              <a:spcAft>
                <a:spcPts val="600"/>
              </a:spcAft>
              <a:buFont typeface="Courier New" panose="02070309020205020404" pitchFamily="49" charset="0"/>
              <a:buChar char="o"/>
            </a:pPr>
            <a:r>
              <a:rPr lang="it-IT" sz="2000" dirty="0">
                <a:solidFill>
                  <a:srgbClr val="345266"/>
                </a:solidFill>
              </a:rPr>
              <a:t>PC- Diagnostico.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90962"/>
            <a:ext cx="8229600" cy="861774"/>
          </a:xfrm>
        </p:spPr>
        <p:txBody>
          <a:bodyPr/>
          <a:lstStyle/>
          <a:p>
            <a:r>
              <a:rPr lang="it-IT" dirty="0">
                <a:solidFill>
                  <a:srgbClr val="FF0000"/>
                </a:solidFill>
              </a:rPr>
              <a:t>Sottosistema di “Protezione Integrativa dell’Area PL”</a:t>
            </a:r>
            <a:br>
              <a:rPr lang="it-IT" dirty="0"/>
            </a:br>
            <a:r>
              <a:rPr lang="it-IT" sz="2400" spc="-200" dirty="0">
                <a:solidFill>
                  <a:srgbClr val="FF0000"/>
                </a:solidFill>
              </a:rPr>
              <a:t>Unità di Controllo (UDC) : Test Diagnostici</a:t>
            </a:r>
          </a:p>
        </p:txBody>
      </p:sp>
      <p:sp>
        <p:nvSpPr>
          <p:cNvPr id="3" name="Segnaposto contenuto 2"/>
          <p:cNvSpPr>
            <a:spLocks noGrp="1"/>
          </p:cNvSpPr>
          <p:nvPr>
            <p:ph idx="1"/>
          </p:nvPr>
        </p:nvSpPr>
        <p:spPr>
          <a:xfrm>
            <a:off x="209956" y="2067699"/>
            <a:ext cx="7200800" cy="3077766"/>
          </a:xfrm>
        </p:spPr>
        <p:txBody>
          <a:bodyPr/>
          <a:lstStyle/>
          <a:p>
            <a:pPr marL="342900" indent="-342900">
              <a:buFont typeface="Arial" panose="020B0604020202020204" pitchFamily="34" charset="0"/>
              <a:buChar char="•"/>
            </a:pPr>
            <a:r>
              <a:rPr lang="it-IT" b="1" dirty="0"/>
              <a:t>Test Condizioni Climatiche Avverse</a:t>
            </a:r>
            <a:r>
              <a:rPr lang="it-IT" dirty="0"/>
              <a:t>: verifica dei parametri di riferimento (memorizzati nelle UDR in fase di configurazione area PL) rilevati sul target fisso prima di ogni scansione;</a:t>
            </a:r>
          </a:p>
          <a:p>
            <a:pPr marL="342900" indent="-342900">
              <a:buFont typeface="Arial" panose="020B0604020202020204" pitchFamily="34" charset="0"/>
              <a:buChar char="•"/>
            </a:pPr>
            <a:endParaRPr lang="it-IT" dirty="0"/>
          </a:p>
          <a:p>
            <a:pPr marL="342900" indent="-342900">
              <a:buFont typeface="Arial" panose="020B0604020202020204" pitchFamily="34" charset="0"/>
              <a:buChar char="•"/>
            </a:pPr>
            <a:r>
              <a:rPr lang="it-IT" b="1" dirty="0"/>
              <a:t>Test Atto Vandalico</a:t>
            </a:r>
            <a:r>
              <a:rPr lang="it-IT" dirty="0"/>
              <a:t>: verifica se sono presenti “alterazioni” sul vetro del box dell’UdR prima di ogni scansione;</a:t>
            </a:r>
          </a:p>
          <a:p>
            <a:pPr marL="342900" indent="-342900">
              <a:buFont typeface="Arial" panose="020B0604020202020204" pitchFamily="34" charset="0"/>
              <a:buChar char="•"/>
            </a:pPr>
            <a:endParaRPr lang="it-IT" dirty="0"/>
          </a:p>
          <a:p>
            <a:pPr marL="342900" indent="-342900">
              <a:buFont typeface="Arial" panose="020B0604020202020204" pitchFamily="34" charset="0"/>
              <a:buChar char="•"/>
            </a:pPr>
            <a:r>
              <a:rPr lang="it-IT" b="1" dirty="0"/>
              <a:t>Test d’Integrità STV</a:t>
            </a:r>
            <a:r>
              <a:rPr lang="it-IT" dirty="0"/>
              <a:t>: test del sensore laser contenuto nel box UDR, prima di ogni scansione e periodicamente.</a:t>
            </a:r>
          </a:p>
        </p:txBody>
      </p:sp>
      <p:pic>
        <p:nvPicPr>
          <p:cNvPr id="4" name="Picture 2"/>
          <p:cNvPicPr>
            <a:picLocks noChangeAspect="1" noChangeArrowheads="1"/>
          </p:cNvPicPr>
          <p:nvPr/>
        </p:nvPicPr>
        <p:blipFill>
          <a:blip r:embed="rId3" cstate="print"/>
          <a:srcRect/>
          <a:stretch>
            <a:fillRect/>
          </a:stretch>
        </p:blipFill>
        <p:spPr bwMode="auto">
          <a:xfrm>
            <a:off x="7421875" y="1340768"/>
            <a:ext cx="1512169" cy="4531629"/>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861774"/>
          </a:xfrm>
        </p:spPr>
        <p:txBody>
          <a:bodyPr/>
          <a:lstStyle/>
          <a:p>
            <a:r>
              <a:rPr lang="it-IT" dirty="0">
                <a:solidFill>
                  <a:srgbClr val="FF0000"/>
                </a:solidFill>
              </a:rPr>
              <a:t>Sottosistema “Ausiliario”</a:t>
            </a:r>
            <a:br>
              <a:rPr lang="it-IT" dirty="0"/>
            </a:br>
            <a:r>
              <a:rPr lang="it-IT" sz="2400" spc="-200" dirty="0">
                <a:solidFill>
                  <a:srgbClr val="FF0000"/>
                </a:solidFill>
              </a:rPr>
              <a:t>Sottosistema TV/Diagnostico</a:t>
            </a:r>
          </a:p>
        </p:txBody>
      </p:sp>
      <p:sp>
        <p:nvSpPr>
          <p:cNvPr id="3" name="Segnaposto contenuto 2"/>
          <p:cNvSpPr>
            <a:spLocks noGrp="1"/>
          </p:cNvSpPr>
          <p:nvPr>
            <p:ph idx="1"/>
          </p:nvPr>
        </p:nvSpPr>
        <p:spPr>
          <a:xfrm>
            <a:off x="179512" y="1196753"/>
            <a:ext cx="5400600" cy="1077218"/>
          </a:xfrm>
        </p:spPr>
        <p:txBody>
          <a:bodyPr/>
          <a:lstStyle/>
          <a:p>
            <a:pPr marL="342900" indent="-342900">
              <a:buFont typeface="Arial" panose="020B0604020202020204" pitchFamily="34" charset="0"/>
              <a:buChar char="•"/>
            </a:pPr>
            <a:r>
              <a:rPr lang="it-IT" dirty="0"/>
              <a:t>PC Diagnostico;</a:t>
            </a:r>
          </a:p>
          <a:p>
            <a:pPr marL="342900" indent="-342900">
              <a:buFont typeface="Arial" panose="020B0604020202020204" pitchFamily="34" charset="0"/>
              <a:buChar char="•"/>
            </a:pPr>
            <a:r>
              <a:rPr lang="it-IT" dirty="0"/>
              <a:t>Da 1 a 8 Telecamere (UTC);</a:t>
            </a:r>
          </a:p>
          <a:p>
            <a:pPr marL="342900" indent="-342900">
              <a:buFont typeface="Arial" panose="020B0604020202020204" pitchFamily="34" charset="0"/>
              <a:buChar char="•"/>
            </a:pPr>
            <a:r>
              <a:rPr lang="it-IT" dirty="0"/>
              <a:t>Illuminatore Infrarosso per Telecamera.</a:t>
            </a:r>
          </a:p>
        </p:txBody>
      </p:sp>
      <p:pic>
        <p:nvPicPr>
          <p:cNvPr id="6" name="Immagine 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8102" y="3644898"/>
            <a:ext cx="3071797" cy="1900349"/>
          </a:xfrm>
          <a:prstGeom prst="rect">
            <a:avLst/>
          </a:prstGeom>
          <a:noFill/>
        </p:spPr>
      </p:pic>
      <p:pic>
        <p:nvPicPr>
          <p:cNvPr id="17412" name="Picture 4"/>
          <p:cNvPicPr>
            <a:picLocks noChangeAspect="1" noChangeArrowheads="1"/>
          </p:cNvPicPr>
          <p:nvPr/>
        </p:nvPicPr>
        <p:blipFill>
          <a:blip r:embed="rId4" cstate="print"/>
          <a:srcRect/>
          <a:stretch>
            <a:fillRect/>
          </a:stretch>
        </p:blipFill>
        <p:spPr bwMode="auto">
          <a:xfrm>
            <a:off x="539552" y="3356868"/>
            <a:ext cx="3491103" cy="2346960"/>
          </a:xfrm>
          <a:prstGeom prst="rect">
            <a:avLst/>
          </a:prstGeom>
          <a:noFill/>
          <a:ln w="9525">
            <a:noFill/>
            <a:miter lim="800000"/>
            <a:headEnd/>
            <a:tailEnd/>
          </a:ln>
        </p:spPr>
      </p:pic>
      <p:sp>
        <p:nvSpPr>
          <p:cNvPr id="8" name="CasellaDiTesto 7"/>
          <p:cNvSpPr txBox="1"/>
          <p:nvPr/>
        </p:nvSpPr>
        <p:spPr>
          <a:xfrm>
            <a:off x="1331640" y="2996828"/>
            <a:ext cx="1757854" cy="400110"/>
          </a:xfrm>
          <a:prstGeom prst="rect">
            <a:avLst/>
          </a:prstGeom>
          <a:noFill/>
        </p:spPr>
        <p:txBody>
          <a:bodyPr wrap="none" rtlCol="0">
            <a:spAutoFit/>
          </a:bodyPr>
          <a:lstStyle/>
          <a:p>
            <a:pPr>
              <a:spcAft>
                <a:spcPts val="600"/>
              </a:spcAft>
            </a:pPr>
            <a:r>
              <a:rPr lang="it-IT" sz="2000" b="1" dirty="0">
                <a:solidFill>
                  <a:srgbClr val="345266"/>
                </a:solidFill>
              </a:rPr>
              <a:t>PC Diagnostico</a:t>
            </a:r>
          </a:p>
        </p:txBody>
      </p:sp>
      <p:sp>
        <p:nvSpPr>
          <p:cNvPr id="9" name="CasellaDiTesto 8"/>
          <p:cNvSpPr txBox="1"/>
          <p:nvPr/>
        </p:nvSpPr>
        <p:spPr>
          <a:xfrm>
            <a:off x="5508104" y="3140844"/>
            <a:ext cx="2946448" cy="400110"/>
          </a:xfrm>
          <a:prstGeom prst="rect">
            <a:avLst/>
          </a:prstGeom>
          <a:noFill/>
        </p:spPr>
        <p:txBody>
          <a:bodyPr wrap="none" rtlCol="0">
            <a:spAutoFit/>
          </a:bodyPr>
          <a:lstStyle/>
          <a:p>
            <a:pPr>
              <a:spcAft>
                <a:spcPts val="600"/>
              </a:spcAft>
            </a:pPr>
            <a:r>
              <a:rPr lang="it-IT" sz="2000" b="1" dirty="0">
                <a:solidFill>
                  <a:srgbClr val="345266"/>
                </a:solidFill>
              </a:rPr>
              <a:t>Telecamera e Illuminatore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861774"/>
          </a:xfrm>
        </p:spPr>
        <p:txBody>
          <a:bodyPr/>
          <a:lstStyle/>
          <a:p>
            <a:r>
              <a:rPr lang="it-IT" dirty="0">
                <a:solidFill>
                  <a:srgbClr val="FF0000"/>
                </a:solidFill>
              </a:rPr>
              <a:t>Sottosistema “Ausiliario”</a:t>
            </a:r>
            <a:br>
              <a:rPr lang="it-IT" dirty="0"/>
            </a:br>
            <a:r>
              <a:rPr lang="it-IT" sz="2400" spc="-200" dirty="0">
                <a:solidFill>
                  <a:srgbClr val="FF0000"/>
                </a:solidFill>
              </a:rPr>
              <a:t>Sottosistema TV/Diagnostico</a:t>
            </a:r>
          </a:p>
        </p:txBody>
      </p:sp>
      <p:pic>
        <p:nvPicPr>
          <p:cNvPr id="7" name="Immagine 6">
            <a:extLst>
              <a:ext uri="{FF2B5EF4-FFF2-40B4-BE49-F238E27FC236}">
                <a16:creationId xmlns:a16="http://schemas.microsoft.com/office/drawing/2014/main" id="{184AF20A-79F1-CE22-8EC0-311F9FFCD176}"/>
              </a:ext>
            </a:extLst>
          </p:cNvPr>
          <p:cNvPicPr>
            <a:picLocks noChangeAspect="1"/>
          </p:cNvPicPr>
          <p:nvPr/>
        </p:nvPicPr>
        <p:blipFill rotWithShape="1">
          <a:blip r:embed="rId3">
            <a:extLst>
              <a:ext uri="{28A0092B-C50C-407E-A947-70E740481C1C}">
                <a14:useLocalDpi xmlns:a14="http://schemas.microsoft.com/office/drawing/2010/main" val="0"/>
              </a:ext>
            </a:extLst>
          </a:blip>
          <a:srcRect b="53560"/>
          <a:stretch/>
        </p:blipFill>
        <p:spPr>
          <a:xfrm>
            <a:off x="824948" y="3994117"/>
            <a:ext cx="7494104" cy="2434807"/>
          </a:xfrm>
          <a:prstGeom prst="rect">
            <a:avLst/>
          </a:prstGeom>
        </p:spPr>
      </p:pic>
      <p:pic>
        <p:nvPicPr>
          <p:cNvPr id="10" name="Immagine 9" descr="Immagine che contiene tavolo&#10;&#10;Descrizione generata automaticamente">
            <a:extLst>
              <a:ext uri="{FF2B5EF4-FFF2-40B4-BE49-F238E27FC236}">
                <a16:creationId xmlns:a16="http://schemas.microsoft.com/office/drawing/2014/main" id="{E89F2DC3-0FBC-8DA2-F574-7CBAFC1D2268}"/>
              </a:ext>
            </a:extLst>
          </p:cNvPr>
          <p:cNvPicPr>
            <a:picLocks noChangeAspect="1"/>
          </p:cNvPicPr>
          <p:nvPr/>
        </p:nvPicPr>
        <p:blipFill rotWithShape="1">
          <a:blip r:embed="rId4">
            <a:extLst>
              <a:ext uri="{28A0092B-C50C-407E-A947-70E740481C1C}">
                <a14:useLocalDpi xmlns:a14="http://schemas.microsoft.com/office/drawing/2010/main" val="0"/>
              </a:ext>
            </a:extLst>
          </a:blip>
          <a:srcRect b="62634"/>
          <a:stretch/>
        </p:blipFill>
        <p:spPr>
          <a:xfrm>
            <a:off x="763284" y="1765261"/>
            <a:ext cx="7494104" cy="2209042"/>
          </a:xfrm>
          <a:prstGeom prst="rect">
            <a:avLst/>
          </a:prstGeom>
        </p:spPr>
      </p:pic>
      <p:sp>
        <p:nvSpPr>
          <p:cNvPr id="11" name="Segnaposto contenuto 2">
            <a:extLst>
              <a:ext uri="{FF2B5EF4-FFF2-40B4-BE49-F238E27FC236}">
                <a16:creationId xmlns:a16="http://schemas.microsoft.com/office/drawing/2014/main" id="{55F1E80F-2048-D959-495B-2CEBF4EE0EEC}"/>
              </a:ext>
            </a:extLst>
          </p:cNvPr>
          <p:cNvSpPr>
            <a:spLocks noGrp="1"/>
          </p:cNvSpPr>
          <p:nvPr>
            <p:ph idx="1"/>
          </p:nvPr>
        </p:nvSpPr>
        <p:spPr>
          <a:xfrm>
            <a:off x="518864" y="1023892"/>
            <a:ext cx="5706579" cy="731732"/>
          </a:xfrm>
        </p:spPr>
        <p:txBody>
          <a:bodyPr/>
          <a:lstStyle/>
          <a:p>
            <a:pPr marL="493955" indent="-493955">
              <a:buFont typeface="Arial" panose="020B0604020202020204" pitchFamily="34" charset="0"/>
              <a:buChar char="•"/>
            </a:pPr>
            <a:r>
              <a:rPr lang="it-IT" dirty="0"/>
              <a:t>Struttura cartelle salvate nel PC Diagnostico;</a:t>
            </a:r>
          </a:p>
          <a:p>
            <a:pPr marL="493955" indent="-493955">
              <a:buFont typeface="Arial" panose="020B0604020202020204" pitchFamily="34" charset="0"/>
              <a:buChar char="•"/>
            </a:pPr>
            <a:r>
              <a:rPr lang="it-IT" dirty="0"/>
              <a:t>Contenuto cartella scansione.</a:t>
            </a:r>
          </a:p>
        </p:txBody>
      </p:sp>
    </p:spTree>
    <p:extLst>
      <p:ext uri="{BB962C8B-B14F-4D97-AF65-F5344CB8AC3E}">
        <p14:creationId xmlns:p14="http://schemas.microsoft.com/office/powerpoint/2010/main" val="247773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861774"/>
          </a:xfrm>
        </p:spPr>
        <p:txBody>
          <a:bodyPr/>
          <a:lstStyle/>
          <a:p>
            <a:r>
              <a:rPr lang="it-IT" dirty="0">
                <a:solidFill>
                  <a:srgbClr val="FF0000"/>
                </a:solidFill>
              </a:rPr>
              <a:t>Sottosistema “Ausiliario”</a:t>
            </a:r>
            <a:br>
              <a:rPr lang="it-IT" dirty="0"/>
            </a:br>
            <a:r>
              <a:rPr lang="it-IT" sz="2400" spc="-200" dirty="0">
                <a:solidFill>
                  <a:srgbClr val="FF0000"/>
                </a:solidFill>
              </a:rPr>
              <a:t>Sottosistema TV/Diagnostico</a:t>
            </a:r>
          </a:p>
        </p:txBody>
      </p:sp>
      <p:sp>
        <p:nvSpPr>
          <p:cNvPr id="7" name="Segnaposto contenuto 2">
            <a:extLst>
              <a:ext uri="{FF2B5EF4-FFF2-40B4-BE49-F238E27FC236}">
                <a16:creationId xmlns:a16="http://schemas.microsoft.com/office/drawing/2014/main" id="{E0455470-1D28-4DAF-5A93-BA6C9867E41C}"/>
              </a:ext>
            </a:extLst>
          </p:cNvPr>
          <p:cNvSpPr>
            <a:spLocks noGrp="1"/>
          </p:cNvSpPr>
          <p:nvPr>
            <p:ph idx="1"/>
          </p:nvPr>
        </p:nvSpPr>
        <p:spPr>
          <a:xfrm>
            <a:off x="395536" y="1051060"/>
            <a:ext cx="7779850" cy="443370"/>
          </a:xfrm>
        </p:spPr>
        <p:txBody>
          <a:bodyPr/>
          <a:lstStyle/>
          <a:p>
            <a:pPr marL="493955" indent="-493955">
              <a:buFont typeface="Arial" panose="020B0604020202020204" pitchFamily="34" charset="0"/>
              <a:buChar char="•"/>
            </a:pPr>
            <a:r>
              <a:rPr lang="it-IT" dirty="0"/>
              <a:t>Esito scansioni salvate nel PC Diagnostico</a:t>
            </a:r>
          </a:p>
        </p:txBody>
      </p:sp>
      <p:pic>
        <p:nvPicPr>
          <p:cNvPr id="10" name="Immagine 9" descr="Immagine che contiene testo, via, scena, strada&#10;&#10;Descrizione generata automaticamente">
            <a:extLst>
              <a:ext uri="{FF2B5EF4-FFF2-40B4-BE49-F238E27FC236}">
                <a16:creationId xmlns:a16="http://schemas.microsoft.com/office/drawing/2014/main" id="{4AFEB4EF-A985-41D7-7690-24D6453BF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499" y="1494430"/>
            <a:ext cx="6977923" cy="5163664"/>
          </a:xfrm>
          <a:prstGeom prst="rect">
            <a:avLst/>
          </a:prstGeom>
        </p:spPr>
      </p:pic>
    </p:spTree>
    <p:extLst>
      <p:ext uri="{BB962C8B-B14F-4D97-AF65-F5344CB8AC3E}">
        <p14:creationId xmlns:p14="http://schemas.microsoft.com/office/powerpoint/2010/main" val="443041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861774"/>
          </a:xfrm>
        </p:spPr>
        <p:txBody>
          <a:bodyPr/>
          <a:lstStyle/>
          <a:p>
            <a:r>
              <a:rPr lang="it-IT" dirty="0">
                <a:solidFill>
                  <a:srgbClr val="FF0000"/>
                </a:solidFill>
              </a:rPr>
              <a:t>Sottosistema “Ausiliario”</a:t>
            </a:r>
            <a:br>
              <a:rPr lang="it-IT" dirty="0"/>
            </a:br>
            <a:r>
              <a:rPr lang="it-IT" sz="2400" spc="-200" dirty="0">
                <a:solidFill>
                  <a:srgbClr val="FF0000"/>
                </a:solidFill>
              </a:rPr>
              <a:t>Sottosistema TV/Diagnostico</a:t>
            </a:r>
          </a:p>
        </p:txBody>
      </p:sp>
      <p:sp>
        <p:nvSpPr>
          <p:cNvPr id="7" name="Segnaposto contenuto 2">
            <a:extLst>
              <a:ext uri="{FF2B5EF4-FFF2-40B4-BE49-F238E27FC236}">
                <a16:creationId xmlns:a16="http://schemas.microsoft.com/office/drawing/2014/main" id="{C763DC2B-085F-5A71-4E7B-094677530519}"/>
              </a:ext>
            </a:extLst>
          </p:cNvPr>
          <p:cNvSpPr>
            <a:spLocks noGrp="1"/>
          </p:cNvSpPr>
          <p:nvPr>
            <p:ph idx="1"/>
          </p:nvPr>
        </p:nvSpPr>
        <p:spPr>
          <a:xfrm>
            <a:off x="420571" y="1025075"/>
            <a:ext cx="7779850" cy="443370"/>
          </a:xfrm>
        </p:spPr>
        <p:txBody>
          <a:bodyPr/>
          <a:lstStyle/>
          <a:p>
            <a:pPr marL="493955" indent="-493955">
              <a:buFont typeface="Arial" panose="020B0604020202020204" pitchFamily="34" charset="0"/>
              <a:buChar char="•"/>
            </a:pPr>
            <a:r>
              <a:rPr lang="it-IT" dirty="0"/>
              <a:t>Esito scansioni salvate nel PC Diagnostico</a:t>
            </a:r>
          </a:p>
        </p:txBody>
      </p:sp>
      <p:pic>
        <p:nvPicPr>
          <p:cNvPr id="10" name="Immagine 9" descr="Immagine che contiene testo, esterni, scena, via&#10;&#10;Descrizione generata automaticamente">
            <a:extLst>
              <a:ext uri="{FF2B5EF4-FFF2-40B4-BE49-F238E27FC236}">
                <a16:creationId xmlns:a16="http://schemas.microsoft.com/office/drawing/2014/main" id="{490BB5E6-B4CA-9A0E-21DC-B71ED72C4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66" y="1463465"/>
            <a:ext cx="6751068" cy="4995791"/>
          </a:xfrm>
          <a:prstGeom prst="rect">
            <a:avLst/>
          </a:prstGeom>
        </p:spPr>
      </p:pic>
    </p:spTree>
    <p:extLst>
      <p:ext uri="{BB962C8B-B14F-4D97-AF65-F5344CB8AC3E}">
        <p14:creationId xmlns:p14="http://schemas.microsoft.com/office/powerpoint/2010/main" val="2400367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467544" y="764704"/>
            <a:ext cx="8229600" cy="792088"/>
          </a:xfrm>
        </p:spPr>
        <p:txBody>
          <a:bodyPr/>
          <a:lstStyle/>
          <a:p>
            <a:r>
              <a:rPr lang="it-IT" b="1" dirty="0"/>
              <a:t>In quale condizione?</a:t>
            </a:r>
          </a:p>
          <a:p>
            <a:pPr>
              <a:buFont typeface="Arial" pitchFamily="34" charset="0"/>
              <a:buChar char="•"/>
            </a:pPr>
            <a:r>
              <a:rPr lang="it-IT" dirty="0"/>
              <a:t>Solo a barriere chiuse.</a:t>
            </a:r>
          </a:p>
          <a:p>
            <a:endParaRPr lang="it-IT" dirty="0"/>
          </a:p>
        </p:txBody>
      </p:sp>
      <p:sp>
        <p:nvSpPr>
          <p:cNvPr id="4" name="Titolo 3"/>
          <p:cNvSpPr>
            <a:spLocks noGrp="1"/>
          </p:cNvSpPr>
          <p:nvPr>
            <p:ph type="title"/>
          </p:nvPr>
        </p:nvSpPr>
        <p:spPr/>
        <p:txBody>
          <a:bodyPr/>
          <a:lstStyle/>
          <a:p>
            <a:r>
              <a:rPr lang="it-IT" dirty="0">
                <a:solidFill>
                  <a:srgbClr val="FF0000"/>
                </a:solidFill>
              </a:rPr>
              <a:t>Sistema Rilevamento Ostacoli: PAI-PL</a:t>
            </a:r>
          </a:p>
        </p:txBody>
      </p:sp>
      <p:pic>
        <p:nvPicPr>
          <p:cNvPr id="48129" name="Picture 1" descr="C:\Documents and Settings\corrado.pisani\Desktop\Immagini presentazione\Barriera Chiusa-un-passaggio-a-livello.jpg"/>
          <p:cNvPicPr>
            <a:picLocks noChangeAspect="1" noChangeArrowheads="1"/>
          </p:cNvPicPr>
          <p:nvPr/>
        </p:nvPicPr>
        <p:blipFill>
          <a:blip r:embed="rId3" cstate="print"/>
          <a:srcRect/>
          <a:stretch>
            <a:fillRect/>
          </a:stretch>
        </p:blipFill>
        <p:spPr bwMode="auto">
          <a:xfrm>
            <a:off x="762332" y="1757322"/>
            <a:ext cx="7338060" cy="455199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testo, esterni, rotaie, via&#10;&#10;Descrizione generata automaticamente">
            <a:extLst>
              <a:ext uri="{FF2B5EF4-FFF2-40B4-BE49-F238E27FC236}">
                <a16:creationId xmlns:a16="http://schemas.microsoft.com/office/drawing/2014/main" id="{27FCF27D-DE49-AF6F-FAFA-EB5134F8E4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96467" y="1463465"/>
            <a:ext cx="6751068" cy="4995790"/>
          </a:xfrm>
          <a:prstGeom prst="rect">
            <a:avLst/>
          </a:prstGeom>
        </p:spPr>
      </p:pic>
      <p:sp>
        <p:nvSpPr>
          <p:cNvPr id="2" name="Titolo 1"/>
          <p:cNvSpPr>
            <a:spLocks noGrp="1"/>
          </p:cNvSpPr>
          <p:nvPr>
            <p:ph type="title"/>
          </p:nvPr>
        </p:nvSpPr>
        <p:spPr>
          <a:xfrm>
            <a:off x="395536" y="163301"/>
            <a:ext cx="8229600" cy="861774"/>
          </a:xfrm>
        </p:spPr>
        <p:txBody>
          <a:bodyPr/>
          <a:lstStyle/>
          <a:p>
            <a:r>
              <a:rPr lang="it-IT" dirty="0">
                <a:solidFill>
                  <a:srgbClr val="FF0000"/>
                </a:solidFill>
              </a:rPr>
              <a:t>Sottosistema “Ausiliario”</a:t>
            </a:r>
            <a:br>
              <a:rPr lang="it-IT" dirty="0"/>
            </a:br>
            <a:r>
              <a:rPr lang="it-IT" sz="2400" spc="-200" dirty="0">
                <a:solidFill>
                  <a:srgbClr val="FF0000"/>
                </a:solidFill>
              </a:rPr>
              <a:t>Sottosistema TV/Diagnostico</a:t>
            </a:r>
          </a:p>
        </p:txBody>
      </p:sp>
      <p:sp>
        <p:nvSpPr>
          <p:cNvPr id="7" name="Segnaposto contenuto 2">
            <a:extLst>
              <a:ext uri="{FF2B5EF4-FFF2-40B4-BE49-F238E27FC236}">
                <a16:creationId xmlns:a16="http://schemas.microsoft.com/office/drawing/2014/main" id="{C763DC2B-085F-5A71-4E7B-094677530519}"/>
              </a:ext>
            </a:extLst>
          </p:cNvPr>
          <p:cNvSpPr>
            <a:spLocks noGrp="1"/>
          </p:cNvSpPr>
          <p:nvPr>
            <p:ph idx="1"/>
          </p:nvPr>
        </p:nvSpPr>
        <p:spPr>
          <a:xfrm>
            <a:off x="420571" y="1025075"/>
            <a:ext cx="7779850" cy="443370"/>
          </a:xfrm>
        </p:spPr>
        <p:txBody>
          <a:bodyPr/>
          <a:lstStyle/>
          <a:p>
            <a:pPr marL="493955" indent="-493955">
              <a:buFont typeface="Arial" panose="020B0604020202020204" pitchFamily="34" charset="0"/>
              <a:buChar char="•"/>
            </a:pPr>
            <a:r>
              <a:rPr lang="it-IT" dirty="0"/>
              <a:t>Esito scansioni salvate nel PC Diagnostico</a:t>
            </a:r>
          </a:p>
        </p:txBody>
      </p:sp>
    </p:spTree>
    <p:extLst>
      <p:ext uri="{BB962C8B-B14F-4D97-AF65-F5344CB8AC3E}">
        <p14:creationId xmlns:p14="http://schemas.microsoft.com/office/powerpoint/2010/main" val="3364386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84885"/>
          </a:xfrm>
        </p:spPr>
        <p:txBody>
          <a:bodyPr/>
          <a:lstStyle/>
          <a:p>
            <a:r>
              <a:rPr lang="it-IT" dirty="0">
                <a:solidFill>
                  <a:srgbClr val="FF0000"/>
                </a:solidFill>
              </a:rPr>
              <a:t>Sottosistema “Ausiliario”</a:t>
            </a:r>
            <a:br>
              <a:rPr lang="it-IT" dirty="0"/>
            </a:br>
            <a:r>
              <a:rPr lang="it-IT" spc="-200" dirty="0"/>
              <a:t>Sottosistema TV/Diagnostico</a:t>
            </a:r>
            <a:endParaRPr lang="it-IT" dirty="0"/>
          </a:p>
        </p:txBody>
      </p:sp>
      <p:pic>
        <p:nvPicPr>
          <p:cNvPr id="4" name="Immagine 14"/>
          <p:cNvPicPr>
            <a:picLocks noChangeAspect="1" noChangeArrowheads="1"/>
          </p:cNvPicPr>
          <p:nvPr/>
        </p:nvPicPr>
        <p:blipFill>
          <a:blip r:embed="rId3" cstate="print"/>
          <a:srcRect/>
          <a:stretch>
            <a:fillRect/>
          </a:stretch>
        </p:blipFill>
        <p:spPr bwMode="auto">
          <a:xfrm>
            <a:off x="683568" y="1484784"/>
            <a:ext cx="7610856" cy="4543044"/>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395536" y="163301"/>
            <a:ext cx="8229600" cy="861774"/>
          </a:xfrm>
        </p:spPr>
        <p:txBody>
          <a:bodyPr/>
          <a:lstStyle/>
          <a:p>
            <a:r>
              <a:rPr lang="it-IT" dirty="0">
                <a:solidFill>
                  <a:srgbClr val="FF0000"/>
                </a:solidFill>
              </a:rPr>
              <a:t>Sottosistema “Ausiliario”</a:t>
            </a:r>
            <a:br>
              <a:rPr lang="it-IT" dirty="0"/>
            </a:br>
            <a:r>
              <a:rPr lang="it-IT" sz="2400" spc="-200" dirty="0">
                <a:solidFill>
                  <a:srgbClr val="FF0000"/>
                </a:solidFill>
              </a:rPr>
              <a:t>Sottosistema TV/Diagnostico</a:t>
            </a:r>
          </a:p>
        </p:txBody>
      </p:sp>
      <p:pic>
        <p:nvPicPr>
          <p:cNvPr id="5" name="Picture 1"/>
          <p:cNvPicPr>
            <a:picLocks noChangeAspect="1" noChangeArrowheads="1"/>
          </p:cNvPicPr>
          <p:nvPr/>
        </p:nvPicPr>
        <p:blipFill>
          <a:blip r:embed="rId3" cstate="print"/>
          <a:srcRect/>
          <a:stretch>
            <a:fillRect/>
          </a:stretch>
        </p:blipFill>
        <p:spPr bwMode="auto">
          <a:xfrm>
            <a:off x="166812" y="1065436"/>
            <a:ext cx="2846248" cy="5604378"/>
          </a:xfrm>
          <a:prstGeom prst="rect">
            <a:avLst/>
          </a:prstGeom>
          <a:noFill/>
          <a:ln w="9525">
            <a:noFill/>
            <a:miter lim="800000"/>
            <a:headEnd/>
            <a:tailEnd/>
          </a:ln>
        </p:spPr>
      </p:pic>
      <p:sp>
        <p:nvSpPr>
          <p:cNvPr id="6" name="Rettangolo 5"/>
          <p:cNvSpPr/>
          <p:nvPr/>
        </p:nvSpPr>
        <p:spPr>
          <a:xfrm>
            <a:off x="696268" y="4403204"/>
            <a:ext cx="1872208" cy="432048"/>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9266" name="Picture 2"/>
          <p:cNvPicPr>
            <a:picLocks noChangeAspect="1" noChangeArrowheads="1"/>
          </p:cNvPicPr>
          <p:nvPr/>
        </p:nvPicPr>
        <p:blipFill>
          <a:blip r:embed="rId4" cstate="print"/>
          <a:srcRect/>
          <a:stretch>
            <a:fillRect/>
          </a:stretch>
        </p:blipFill>
        <p:spPr bwMode="auto">
          <a:xfrm>
            <a:off x="3229610" y="1078508"/>
            <a:ext cx="5787390" cy="1698879"/>
          </a:xfrm>
          <a:prstGeom prst="rect">
            <a:avLst/>
          </a:prstGeom>
          <a:noFill/>
          <a:ln w="9525">
            <a:noFill/>
            <a:miter lim="800000"/>
            <a:headEnd/>
            <a:tailEnd/>
          </a:ln>
        </p:spPr>
      </p:pic>
      <p:sp>
        <p:nvSpPr>
          <p:cNvPr id="9" name="Freccia angolare bidirezionale 8"/>
          <p:cNvSpPr/>
          <p:nvPr/>
        </p:nvSpPr>
        <p:spPr>
          <a:xfrm>
            <a:off x="3047132" y="2802136"/>
            <a:ext cx="850392" cy="2088232"/>
          </a:xfrm>
          <a:prstGeom prst="lef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1" name="Connettore 2 10"/>
          <p:cNvCxnSpPr/>
          <p:nvPr/>
        </p:nvCxnSpPr>
        <p:spPr>
          <a:xfrm>
            <a:off x="5397996" y="2806328"/>
            <a:ext cx="0" cy="648072"/>
          </a:xfrm>
          <a:prstGeom prst="straightConnector1">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13" name="CasellaDiTesto 12"/>
          <p:cNvSpPr txBox="1"/>
          <p:nvPr/>
        </p:nvSpPr>
        <p:spPr>
          <a:xfrm>
            <a:off x="4211960" y="3356992"/>
            <a:ext cx="1381084" cy="400110"/>
          </a:xfrm>
          <a:prstGeom prst="rect">
            <a:avLst/>
          </a:prstGeom>
          <a:noFill/>
        </p:spPr>
        <p:txBody>
          <a:bodyPr wrap="none" rtlCol="0">
            <a:spAutoFit/>
          </a:bodyPr>
          <a:lstStyle/>
          <a:p>
            <a:r>
              <a:rPr lang="it-IT" sz="2000" dirty="0">
                <a:solidFill>
                  <a:srgbClr val="345266"/>
                </a:solidFill>
              </a:rPr>
              <a:t>Telecamere</a:t>
            </a:r>
          </a:p>
        </p:txBody>
      </p:sp>
      <p:sp>
        <p:nvSpPr>
          <p:cNvPr id="14" name="CasellaDiTesto 13"/>
          <p:cNvSpPr txBox="1"/>
          <p:nvPr/>
        </p:nvSpPr>
        <p:spPr>
          <a:xfrm>
            <a:off x="4261501" y="3861048"/>
            <a:ext cx="2542747" cy="400110"/>
          </a:xfrm>
          <a:prstGeom prst="rect">
            <a:avLst/>
          </a:prstGeom>
          <a:noFill/>
        </p:spPr>
        <p:txBody>
          <a:bodyPr wrap="none" rtlCol="0">
            <a:spAutoFit/>
          </a:bodyPr>
          <a:lstStyle/>
          <a:p>
            <a:r>
              <a:rPr lang="it-IT" sz="2000" dirty="0">
                <a:solidFill>
                  <a:srgbClr val="345266"/>
                </a:solidFill>
              </a:rPr>
              <a:t>Modulo I/O Non Vitale</a:t>
            </a:r>
          </a:p>
        </p:txBody>
      </p:sp>
      <p:cxnSp>
        <p:nvCxnSpPr>
          <p:cNvPr id="15" name="Connettore 2 14"/>
          <p:cNvCxnSpPr/>
          <p:nvPr/>
        </p:nvCxnSpPr>
        <p:spPr>
          <a:xfrm>
            <a:off x="5589638" y="2804743"/>
            <a:ext cx="1" cy="1080120"/>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20" name="Connettore 2 19"/>
          <p:cNvCxnSpPr/>
          <p:nvPr/>
        </p:nvCxnSpPr>
        <p:spPr>
          <a:xfrm>
            <a:off x="6156175" y="2799980"/>
            <a:ext cx="1" cy="629020"/>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2" name="Rettangolo 21"/>
          <p:cNvSpPr/>
          <p:nvPr/>
        </p:nvSpPr>
        <p:spPr>
          <a:xfrm>
            <a:off x="5839566" y="3371281"/>
            <a:ext cx="2937343" cy="369332"/>
          </a:xfrm>
          <a:prstGeom prst="rect">
            <a:avLst/>
          </a:prstGeom>
        </p:spPr>
        <p:txBody>
          <a:bodyPr wrap="none">
            <a:spAutoFit/>
          </a:bodyPr>
          <a:lstStyle/>
          <a:p>
            <a:r>
              <a:rPr lang="it-IT" dirty="0">
                <a:solidFill>
                  <a:srgbClr val="345266"/>
                </a:solidFill>
              </a:rPr>
              <a:t>Canale Diagnostico UDC/UDR</a:t>
            </a:r>
            <a:endParaRPr lang="it-IT" dirty="0"/>
          </a:p>
        </p:txBody>
      </p:sp>
      <p:cxnSp>
        <p:nvCxnSpPr>
          <p:cNvPr id="23" name="Connettore 2 22"/>
          <p:cNvCxnSpPr/>
          <p:nvPr/>
        </p:nvCxnSpPr>
        <p:spPr>
          <a:xfrm>
            <a:off x="6573366" y="2138189"/>
            <a:ext cx="14858" cy="858763"/>
          </a:xfrm>
          <a:prstGeom prst="straightConnector1">
            <a:avLst/>
          </a:prstGeom>
          <a:ln w="19050">
            <a:solidFill>
              <a:schemeClr val="accent6">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25" name="Rettangolo 24"/>
          <p:cNvSpPr/>
          <p:nvPr/>
        </p:nvSpPr>
        <p:spPr>
          <a:xfrm>
            <a:off x="6300192" y="2996952"/>
            <a:ext cx="2844946" cy="369332"/>
          </a:xfrm>
          <a:prstGeom prst="rect">
            <a:avLst/>
          </a:prstGeom>
        </p:spPr>
        <p:txBody>
          <a:bodyPr wrap="none">
            <a:spAutoFit/>
          </a:bodyPr>
          <a:lstStyle/>
          <a:p>
            <a:r>
              <a:rPr lang="it-IT" dirty="0">
                <a:solidFill>
                  <a:srgbClr val="345266"/>
                </a:solidFill>
              </a:rPr>
              <a:t>Rete </a:t>
            </a:r>
            <a:r>
              <a:rPr lang="it-IT" dirty="0" err="1">
                <a:solidFill>
                  <a:srgbClr val="345266"/>
                </a:solidFill>
              </a:rPr>
              <a:t>Tool</a:t>
            </a:r>
            <a:r>
              <a:rPr lang="it-IT" dirty="0">
                <a:solidFill>
                  <a:srgbClr val="345266"/>
                </a:solidFill>
              </a:rPr>
              <a:t> Diagnostico - PCCS</a:t>
            </a:r>
            <a:endParaRPr lang="it-IT"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51520" y="764704"/>
            <a:ext cx="4752528" cy="2616101"/>
          </a:xfrm>
        </p:spPr>
        <p:txBody>
          <a:bodyPr/>
          <a:lstStyle/>
          <a:p>
            <a:pPr marL="342900" indent="-342900">
              <a:buFont typeface="Arial" panose="020B0604020202020204" pitchFamily="34" charset="0"/>
              <a:buChar char="•"/>
            </a:pPr>
            <a:r>
              <a:rPr lang="it-IT" dirty="0"/>
              <a:t>Convertitori Fibra/Rame;</a:t>
            </a:r>
          </a:p>
          <a:p>
            <a:pPr marL="342900" indent="-342900">
              <a:buFont typeface="Arial" panose="020B0604020202020204" pitchFamily="34" charset="0"/>
              <a:buChar char="•"/>
            </a:pPr>
            <a:r>
              <a:rPr lang="it-IT" dirty="0" err="1"/>
              <a:t>Switch</a:t>
            </a:r>
            <a:r>
              <a:rPr lang="it-IT" dirty="0"/>
              <a:t> Ethernet;</a:t>
            </a:r>
          </a:p>
          <a:p>
            <a:pPr marL="342900" indent="-342900">
              <a:buFont typeface="Arial" panose="020B0604020202020204" pitchFamily="34" charset="0"/>
              <a:buChar char="•"/>
            </a:pPr>
            <a:r>
              <a:rPr lang="it-IT" dirty="0"/>
              <a:t>Moduli I/O Non Vitale;</a:t>
            </a:r>
          </a:p>
          <a:p>
            <a:pPr marL="342900" indent="-342900">
              <a:buFont typeface="Arial" panose="020B0604020202020204" pitchFamily="34" charset="0"/>
              <a:buChar char="•"/>
            </a:pPr>
            <a:r>
              <a:rPr lang="it-IT" dirty="0"/>
              <a:t>Relè KPL </a:t>
            </a:r>
            <a:r>
              <a:rPr lang="it-IT" dirty="0" err="1"/>
              <a:t>N.V.</a:t>
            </a:r>
            <a:r>
              <a:rPr lang="it-IT" dirty="0"/>
              <a:t>;</a:t>
            </a:r>
          </a:p>
          <a:p>
            <a:pPr marL="342900" indent="-342900">
              <a:buFont typeface="Arial" panose="020B0604020202020204" pitchFamily="34" charset="0"/>
              <a:buChar char="•"/>
            </a:pPr>
            <a:r>
              <a:rPr lang="it-IT" dirty="0"/>
              <a:t>Permutatore di Fibra Ottica;</a:t>
            </a:r>
          </a:p>
          <a:p>
            <a:pPr marL="342900" indent="-342900">
              <a:buFont typeface="Arial" panose="020B0604020202020204" pitchFamily="34" charset="0"/>
              <a:buChar char="•"/>
            </a:pPr>
            <a:r>
              <a:rPr lang="it-IT" dirty="0"/>
              <a:t>Finecorsa Antintrusione.</a:t>
            </a:r>
          </a:p>
          <a:p>
            <a:endParaRPr lang="it-IT" dirty="0"/>
          </a:p>
        </p:txBody>
      </p:sp>
      <p:sp>
        <p:nvSpPr>
          <p:cNvPr id="4" name="Titolo 1"/>
          <p:cNvSpPr>
            <a:spLocks noGrp="1"/>
          </p:cNvSpPr>
          <p:nvPr>
            <p:ph type="title"/>
          </p:nvPr>
        </p:nvSpPr>
        <p:spPr>
          <a:xfrm>
            <a:off x="395536" y="163301"/>
            <a:ext cx="8229600" cy="492443"/>
          </a:xfrm>
        </p:spPr>
        <p:txBody>
          <a:bodyPr/>
          <a:lstStyle/>
          <a:p>
            <a:r>
              <a:rPr lang="it-IT" dirty="0">
                <a:solidFill>
                  <a:srgbClr val="FF0000"/>
                </a:solidFill>
              </a:rPr>
              <a:t>Apparati di Comunicazione</a:t>
            </a:r>
            <a:endParaRPr lang="it-IT" sz="2400" spc="-200" dirty="0">
              <a:solidFill>
                <a:srgbClr val="FF0000"/>
              </a:solidFill>
            </a:endParaRPr>
          </a:p>
        </p:txBody>
      </p:sp>
      <p:pic>
        <p:nvPicPr>
          <p:cNvPr id="5" name="Picture 1"/>
          <p:cNvPicPr>
            <a:picLocks noChangeAspect="1" noChangeArrowheads="1"/>
          </p:cNvPicPr>
          <p:nvPr/>
        </p:nvPicPr>
        <p:blipFill>
          <a:blip r:embed="rId3" cstate="print"/>
          <a:srcRect/>
          <a:stretch>
            <a:fillRect/>
          </a:stretch>
        </p:blipFill>
        <p:spPr bwMode="auto">
          <a:xfrm>
            <a:off x="5148064" y="692696"/>
            <a:ext cx="2846248" cy="5604378"/>
          </a:xfrm>
          <a:prstGeom prst="rect">
            <a:avLst/>
          </a:prstGeom>
          <a:noFill/>
          <a:ln w="9525">
            <a:noFill/>
            <a:miter lim="800000"/>
            <a:headEnd/>
            <a:tailEnd/>
          </a:ln>
        </p:spPr>
      </p:pic>
      <p:sp>
        <p:nvSpPr>
          <p:cNvPr id="6" name="Rettangolo 5"/>
          <p:cNvSpPr/>
          <p:nvPr/>
        </p:nvSpPr>
        <p:spPr>
          <a:xfrm>
            <a:off x="5724128" y="4533503"/>
            <a:ext cx="1800200"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0290" name="Picture 2"/>
          <p:cNvPicPr>
            <a:picLocks noChangeAspect="1" noChangeArrowheads="1"/>
          </p:cNvPicPr>
          <p:nvPr/>
        </p:nvPicPr>
        <p:blipFill>
          <a:blip r:embed="rId4" cstate="print"/>
          <a:srcRect/>
          <a:stretch>
            <a:fillRect/>
          </a:stretch>
        </p:blipFill>
        <p:spPr bwMode="auto">
          <a:xfrm>
            <a:off x="181172" y="3413525"/>
            <a:ext cx="3886772" cy="3183827"/>
          </a:xfrm>
          <a:prstGeom prst="rect">
            <a:avLst/>
          </a:prstGeom>
          <a:noFill/>
          <a:ln w="9525">
            <a:noFill/>
            <a:miter lim="800000"/>
            <a:headEnd/>
            <a:tailEnd/>
          </a:ln>
        </p:spPr>
      </p:pic>
      <p:sp>
        <p:nvSpPr>
          <p:cNvPr id="10" name="Freccia a destra 9"/>
          <p:cNvSpPr/>
          <p:nvPr/>
        </p:nvSpPr>
        <p:spPr>
          <a:xfrm>
            <a:off x="4186560" y="5085184"/>
            <a:ext cx="864096" cy="21602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395536" y="163301"/>
            <a:ext cx="8229600" cy="861774"/>
          </a:xfrm>
        </p:spPr>
        <p:txBody>
          <a:bodyPr/>
          <a:lstStyle/>
          <a:p>
            <a:r>
              <a:rPr lang="it-IT" dirty="0">
                <a:solidFill>
                  <a:srgbClr val="FF0000"/>
                </a:solidFill>
              </a:rPr>
              <a:t>Apparati di Comunicazione</a:t>
            </a:r>
            <a:br>
              <a:rPr lang="it-IT" dirty="0">
                <a:solidFill>
                  <a:srgbClr val="FF0000"/>
                </a:solidFill>
              </a:rPr>
            </a:br>
            <a:r>
              <a:rPr lang="it-IT" sz="2400" dirty="0">
                <a:solidFill>
                  <a:srgbClr val="FF0000"/>
                </a:solidFill>
              </a:rPr>
              <a:t>Convertitori Fibra/Rame</a:t>
            </a:r>
            <a:endParaRPr lang="it-IT" sz="2400" spc="-200" dirty="0">
              <a:solidFill>
                <a:srgbClr val="FF0000"/>
              </a:solidFill>
            </a:endParaRPr>
          </a:p>
        </p:txBody>
      </p:sp>
      <p:pic>
        <p:nvPicPr>
          <p:cNvPr id="8" name="Picture 2"/>
          <p:cNvPicPr>
            <a:picLocks noChangeAspect="1" noChangeArrowheads="1"/>
          </p:cNvPicPr>
          <p:nvPr/>
        </p:nvPicPr>
        <p:blipFill>
          <a:blip r:embed="rId3" cstate="print"/>
          <a:srcRect/>
          <a:stretch>
            <a:fillRect/>
          </a:stretch>
        </p:blipFill>
        <p:spPr bwMode="auto">
          <a:xfrm>
            <a:off x="4355976" y="1461145"/>
            <a:ext cx="3886772" cy="3183827"/>
          </a:xfrm>
          <a:prstGeom prst="rect">
            <a:avLst/>
          </a:prstGeom>
          <a:noFill/>
          <a:ln w="9525">
            <a:noFill/>
            <a:miter lim="800000"/>
            <a:headEnd/>
            <a:tailEnd/>
          </a:ln>
        </p:spPr>
      </p:pic>
      <p:sp>
        <p:nvSpPr>
          <p:cNvPr id="7" name="Rettangolo 6"/>
          <p:cNvSpPr/>
          <p:nvPr/>
        </p:nvSpPr>
        <p:spPr>
          <a:xfrm>
            <a:off x="539552" y="2348880"/>
            <a:ext cx="432048" cy="14401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it-IT"/>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it-IT"/>
          </a:p>
        </p:txBody>
      </p:sp>
      <p:cxnSp>
        <p:nvCxnSpPr>
          <p:cNvPr id="9" name="Connettore 2 8"/>
          <p:cNvCxnSpPr/>
          <p:nvPr/>
        </p:nvCxnSpPr>
        <p:spPr>
          <a:xfrm>
            <a:off x="5004048" y="1006252"/>
            <a:ext cx="0" cy="670917"/>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ttangolo 9"/>
          <p:cNvSpPr/>
          <p:nvPr/>
        </p:nvSpPr>
        <p:spPr>
          <a:xfrm>
            <a:off x="4716016" y="1677169"/>
            <a:ext cx="648072"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CasellaDiTesto 11"/>
          <p:cNvSpPr txBox="1"/>
          <p:nvPr/>
        </p:nvSpPr>
        <p:spPr>
          <a:xfrm>
            <a:off x="4228615" y="767804"/>
            <a:ext cx="3079689" cy="307777"/>
          </a:xfrm>
          <a:prstGeom prst="rect">
            <a:avLst/>
          </a:prstGeom>
          <a:noFill/>
        </p:spPr>
        <p:txBody>
          <a:bodyPr wrap="none" rtlCol="0">
            <a:spAutoFit/>
          </a:bodyPr>
          <a:lstStyle/>
          <a:p>
            <a:r>
              <a:rPr lang="it-IT" sz="1400" dirty="0">
                <a:solidFill>
                  <a:srgbClr val="345266"/>
                </a:solidFill>
              </a:rPr>
              <a:t>Convertitori “Dati” e “Diagnostica” UDR</a:t>
            </a:r>
          </a:p>
        </p:txBody>
      </p:sp>
      <p:sp>
        <p:nvSpPr>
          <p:cNvPr id="13" name="Rettangolo 12"/>
          <p:cNvSpPr/>
          <p:nvPr/>
        </p:nvSpPr>
        <p:spPr>
          <a:xfrm>
            <a:off x="5652120" y="1677169"/>
            <a:ext cx="288032" cy="9361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4" name="Connettore 2 13"/>
          <p:cNvCxnSpPr/>
          <p:nvPr/>
        </p:nvCxnSpPr>
        <p:spPr>
          <a:xfrm>
            <a:off x="5796136" y="1317129"/>
            <a:ext cx="0" cy="36004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Rettangolo 16"/>
          <p:cNvSpPr/>
          <p:nvPr/>
        </p:nvSpPr>
        <p:spPr>
          <a:xfrm>
            <a:off x="5292080" y="1081360"/>
            <a:ext cx="1977401" cy="307777"/>
          </a:xfrm>
          <a:prstGeom prst="rect">
            <a:avLst/>
          </a:prstGeom>
        </p:spPr>
        <p:txBody>
          <a:bodyPr wrap="none">
            <a:spAutoFit/>
          </a:bodyPr>
          <a:lstStyle/>
          <a:p>
            <a:r>
              <a:rPr lang="it-IT" sz="1400" dirty="0">
                <a:solidFill>
                  <a:srgbClr val="345266"/>
                </a:solidFill>
              </a:rPr>
              <a:t>Convertitore Telecamera</a:t>
            </a:r>
            <a:endParaRPr lang="it-IT" sz="1400" dirty="0"/>
          </a:p>
        </p:txBody>
      </p:sp>
      <p:pic>
        <p:nvPicPr>
          <p:cNvPr id="87042" name="Picture 2"/>
          <p:cNvPicPr>
            <a:picLocks noChangeAspect="1" noChangeArrowheads="1"/>
          </p:cNvPicPr>
          <p:nvPr/>
        </p:nvPicPr>
        <p:blipFill>
          <a:blip r:embed="rId4" cstate="print"/>
          <a:srcRect/>
          <a:stretch>
            <a:fillRect/>
          </a:stretch>
        </p:blipFill>
        <p:spPr bwMode="auto">
          <a:xfrm>
            <a:off x="1117888" y="1412776"/>
            <a:ext cx="1005840" cy="3143250"/>
          </a:xfrm>
          <a:prstGeom prst="rect">
            <a:avLst/>
          </a:prstGeom>
          <a:noFill/>
          <a:ln w="9525">
            <a:noFill/>
            <a:miter lim="800000"/>
            <a:headEnd/>
            <a:tailEnd/>
          </a:ln>
        </p:spPr>
      </p:pic>
      <p:graphicFrame>
        <p:nvGraphicFramePr>
          <p:cNvPr id="18" name="Tabella 17"/>
          <p:cNvGraphicFramePr>
            <a:graphicFrameLocks noGrp="1"/>
          </p:cNvGraphicFramePr>
          <p:nvPr/>
        </p:nvGraphicFramePr>
        <p:xfrm>
          <a:off x="1428328" y="4798293"/>
          <a:ext cx="6096000" cy="1836561"/>
        </p:xfrm>
        <a:graphic>
          <a:graphicData uri="http://schemas.openxmlformats.org/drawingml/2006/table">
            <a:tbl>
              <a:tblPr/>
              <a:tblGrid>
                <a:gridCol w="381000">
                  <a:extLst>
                    <a:ext uri="{9D8B030D-6E8A-4147-A177-3AD203B41FA5}">
                      <a16:colId xmlns:a16="http://schemas.microsoft.com/office/drawing/2014/main" val="20000"/>
                    </a:ext>
                  </a:extLst>
                </a:gridCol>
                <a:gridCol w="629629">
                  <a:extLst>
                    <a:ext uri="{9D8B030D-6E8A-4147-A177-3AD203B41FA5}">
                      <a16:colId xmlns:a16="http://schemas.microsoft.com/office/drawing/2014/main" val="20001"/>
                    </a:ext>
                  </a:extLst>
                </a:gridCol>
                <a:gridCol w="2478226">
                  <a:extLst>
                    <a:ext uri="{9D8B030D-6E8A-4147-A177-3AD203B41FA5}">
                      <a16:colId xmlns:a16="http://schemas.microsoft.com/office/drawing/2014/main" val="20002"/>
                    </a:ext>
                  </a:extLst>
                </a:gridCol>
                <a:gridCol w="2607145">
                  <a:extLst>
                    <a:ext uri="{9D8B030D-6E8A-4147-A177-3AD203B41FA5}">
                      <a16:colId xmlns:a16="http://schemas.microsoft.com/office/drawing/2014/main" val="20003"/>
                    </a:ext>
                  </a:extLst>
                </a:gridCol>
              </a:tblGrid>
              <a:tr h="188542">
                <a:tc>
                  <a:txBody>
                    <a:bodyPr/>
                    <a:lstStyle/>
                    <a:p>
                      <a:pPr algn="just">
                        <a:spcBef>
                          <a:spcPts val="300"/>
                        </a:spcBef>
                        <a:spcAft>
                          <a:spcPts val="300"/>
                        </a:spcAft>
                      </a:pPr>
                      <a:endParaRPr lang="it-IT" sz="900" dirty="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dirty="0">
                          <a:solidFill>
                            <a:srgbClr val="FFFFFF"/>
                          </a:solidFill>
                          <a:latin typeface="Arial"/>
                          <a:ea typeface="Times New Roman"/>
                          <a:cs typeface="Times New Roman"/>
                        </a:rPr>
                        <a:t>LED</a:t>
                      </a:r>
                      <a:endParaRPr lang="it-IT" sz="900" dirty="0">
                        <a:latin typeface="Arial"/>
                        <a:ea typeface="Times New Roman"/>
                        <a:cs typeface="Times New Roman"/>
                      </a:endParaRP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dirty="0">
                          <a:solidFill>
                            <a:srgbClr val="FFFFFF"/>
                          </a:solidFill>
                          <a:latin typeface="Arial"/>
                          <a:ea typeface="Times New Roman"/>
                          <a:cs typeface="Times New Roman"/>
                        </a:rPr>
                        <a:t>Descrizione</a:t>
                      </a:r>
                      <a:endParaRPr lang="it-IT" sz="900" dirty="0">
                        <a:latin typeface="Arial"/>
                        <a:ea typeface="Times New Roman"/>
                        <a:cs typeface="Times New Roman"/>
                      </a:endParaRP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dirty="0">
                          <a:solidFill>
                            <a:srgbClr val="FFFFFF"/>
                          </a:solidFill>
                          <a:latin typeface="Arial"/>
                          <a:ea typeface="Times New Roman"/>
                          <a:cs typeface="Times New Roman"/>
                        </a:rPr>
                        <a:t>Stati</a:t>
                      </a:r>
                      <a:endParaRPr lang="it-IT" sz="900" dirty="0">
                        <a:latin typeface="Arial"/>
                        <a:ea typeface="Times New Roman"/>
                        <a:cs typeface="Times New Roman"/>
                      </a:endParaRP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406400">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PWR</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a:latin typeface="Arial"/>
                          <a:ea typeface="Times New Roman"/>
                          <a:cs typeface="Times New Roman"/>
                        </a:rPr>
                        <a:t>Led di Alimentazione</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  : Funzionante </a:t>
                      </a:r>
                    </a:p>
                    <a:p>
                      <a:pPr marL="342900" lvl="0" indent="-342900" algn="just">
                        <a:spcAft>
                          <a:spcPts val="0"/>
                        </a:spcAft>
                        <a:buFont typeface="Wingdings"/>
                        <a:buChar char=""/>
                        <a:tabLst>
                          <a:tab pos="457200" algn="l"/>
                        </a:tabLst>
                      </a:pPr>
                      <a:r>
                        <a:rPr lang="it-IT" sz="900" dirty="0">
                          <a:latin typeface="Arial"/>
                          <a:ea typeface="Times New Roman"/>
                          <a:cs typeface="Times New Roman"/>
                        </a:rPr>
                        <a:t>Spento : Non Funzionante </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1"/>
                  </a:ext>
                </a:extLst>
              </a:tr>
              <a:tr h="413873">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dirty="0">
                          <a:latin typeface="Arial"/>
                          <a:ea typeface="Times New Roman"/>
                          <a:cs typeface="Times New Roman"/>
                        </a:rPr>
                        <a:t>100M</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a:latin typeface="Arial"/>
                          <a:ea typeface="Times New Roman"/>
                          <a:cs typeface="Times New Roman"/>
                        </a:rPr>
                        <a:t>Led di comunicazione dati</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  : Linea Attiva</a:t>
                      </a:r>
                    </a:p>
                    <a:p>
                      <a:pPr marL="342900" lvl="0" indent="-342900" algn="just">
                        <a:spcAft>
                          <a:spcPts val="0"/>
                        </a:spcAft>
                        <a:buFont typeface="Wingdings"/>
                        <a:buChar char=""/>
                        <a:tabLst>
                          <a:tab pos="457200" algn="l"/>
                        </a:tabLst>
                      </a:pPr>
                      <a:r>
                        <a:rPr lang="it-IT" sz="900" dirty="0">
                          <a:latin typeface="Arial"/>
                          <a:ea typeface="Times New Roman"/>
                          <a:cs typeface="Times New Roman"/>
                        </a:rPr>
                        <a:t>Spento : Linea Inattiva</a:t>
                      </a:r>
                    </a:p>
                    <a:p>
                      <a:pPr marL="342900" lvl="0" indent="-342900" algn="just">
                        <a:spcAft>
                          <a:spcPts val="300"/>
                        </a:spcAft>
                        <a:buFont typeface="Wingdings"/>
                        <a:buChar char=""/>
                        <a:tabLst>
                          <a:tab pos="457200" algn="l"/>
                        </a:tabLst>
                      </a:pPr>
                      <a:r>
                        <a:rPr lang="it-IT" sz="900" dirty="0">
                          <a:latin typeface="Arial"/>
                          <a:ea typeface="Times New Roman"/>
                          <a:cs typeface="Times New Roman"/>
                        </a:rPr>
                        <a:t>Lampeggiante : In comunicazione  </a:t>
                      </a: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2"/>
                  </a:ext>
                </a:extLst>
              </a:tr>
              <a:tr h="413873">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FDX/COL</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a:latin typeface="Arial"/>
                          <a:ea typeface="Times New Roman"/>
                          <a:cs typeface="Times New Roman"/>
                        </a:rPr>
                        <a:t>Led di segnalamento Trasmissione/Ricezione</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a:latin typeface="Arial"/>
                          <a:ea typeface="Times New Roman"/>
                          <a:cs typeface="Times New Roman"/>
                        </a:rPr>
                        <a:t>Acceso : linea in full duplex mode</a:t>
                      </a:r>
                    </a:p>
                    <a:p>
                      <a:pPr marL="342900" lvl="0" indent="-342900" algn="just">
                        <a:spcAft>
                          <a:spcPts val="0"/>
                        </a:spcAft>
                        <a:buFont typeface="Wingdings"/>
                        <a:buChar char=""/>
                        <a:tabLst>
                          <a:tab pos="457200" algn="l"/>
                        </a:tabLst>
                      </a:pPr>
                      <a:r>
                        <a:rPr lang="it-IT" sz="900">
                          <a:latin typeface="Arial"/>
                          <a:ea typeface="Times New Roman"/>
                          <a:cs typeface="Times New Roman"/>
                        </a:rPr>
                        <a:t>Spento : linea in half duplex mode</a:t>
                      </a:r>
                    </a:p>
                    <a:p>
                      <a:pPr marL="342900" lvl="0" indent="-342900" algn="just">
                        <a:spcAft>
                          <a:spcPts val="300"/>
                        </a:spcAft>
                        <a:buFont typeface="Wingdings"/>
                        <a:buChar char=""/>
                        <a:tabLst>
                          <a:tab pos="457200" algn="l"/>
                        </a:tabLst>
                      </a:pPr>
                      <a:r>
                        <a:rPr lang="it-IT" sz="900">
                          <a:latin typeface="Arial"/>
                          <a:ea typeface="Times New Roman"/>
                          <a:cs typeface="Times New Roman"/>
                        </a:rPr>
                        <a:t>Lampeggiante : collisione dati</a:t>
                      </a: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3"/>
                  </a:ext>
                </a:extLst>
              </a:tr>
              <a:tr h="413873">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Led porta Ethernet 10/100M</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a:latin typeface="Arial"/>
                          <a:ea typeface="Times New Roman"/>
                          <a:cs typeface="Times New Roman"/>
                        </a:rPr>
                        <a:t>Led di connessione fisica / comunicazione dati a 10 o 100 Mbps</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Spento : nessuna attività</a:t>
                      </a:r>
                    </a:p>
                    <a:p>
                      <a:pPr marL="342900" lvl="0" indent="-342900" algn="just">
                        <a:spcAft>
                          <a:spcPts val="0"/>
                        </a:spcAft>
                        <a:buFont typeface="Wingdings"/>
                        <a:buChar char=""/>
                        <a:tabLst>
                          <a:tab pos="457200" algn="l"/>
                        </a:tabLst>
                      </a:pPr>
                      <a:r>
                        <a:rPr lang="it-IT" sz="900" dirty="0">
                          <a:latin typeface="Arial"/>
                          <a:ea typeface="Times New Roman"/>
                          <a:cs typeface="Times New Roman"/>
                        </a:rPr>
                        <a:t>Acceso : link fisico presente</a:t>
                      </a:r>
                    </a:p>
                    <a:p>
                      <a:pPr marL="342900" lvl="0" indent="-342900" algn="just">
                        <a:spcAft>
                          <a:spcPts val="300"/>
                        </a:spcAft>
                        <a:buFont typeface="Wingdings"/>
                        <a:buChar char=""/>
                        <a:tabLst>
                          <a:tab pos="457200" algn="l"/>
                        </a:tabLst>
                      </a:pPr>
                      <a:r>
                        <a:rPr lang="it-IT" sz="900" dirty="0">
                          <a:latin typeface="Arial"/>
                          <a:ea typeface="Times New Roman"/>
                          <a:cs typeface="Times New Roman"/>
                        </a:rPr>
                        <a:t>Lampeggiante : traffico dati presente</a:t>
                      </a: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95536" y="1052737"/>
            <a:ext cx="8229600" cy="1369606"/>
          </a:xfrm>
        </p:spPr>
        <p:txBody>
          <a:bodyPr/>
          <a:lstStyle/>
          <a:p>
            <a:pPr marL="342900" indent="-216000">
              <a:spcAft>
                <a:spcPts val="300"/>
              </a:spcAft>
              <a:buFont typeface="Arial" panose="020B0604020202020204" pitchFamily="34" charset="0"/>
              <a:buChar char="•"/>
            </a:pPr>
            <a:r>
              <a:rPr lang="it-IT" sz="1600" dirty="0"/>
              <a:t>Consente di </a:t>
            </a:r>
            <a:r>
              <a:rPr lang="it-IT" sz="1600" b="1" dirty="0"/>
              <a:t>convogliare</a:t>
            </a:r>
            <a:r>
              <a:rPr lang="it-IT" sz="1600" dirty="0"/>
              <a:t> le informazioni </a:t>
            </a:r>
            <a:r>
              <a:rPr lang="it-IT" sz="1600" b="1" dirty="0"/>
              <a:t>“Dati sicuri”  </a:t>
            </a:r>
            <a:r>
              <a:rPr lang="it-IT" sz="1600" dirty="0"/>
              <a:t>alla UDC</a:t>
            </a:r>
          </a:p>
          <a:p>
            <a:pPr marL="342900" indent="-216000">
              <a:spcAft>
                <a:spcPts val="300"/>
              </a:spcAft>
              <a:buFont typeface="Arial" panose="020B0604020202020204" pitchFamily="34" charset="0"/>
              <a:buChar char="•"/>
            </a:pPr>
            <a:r>
              <a:rPr lang="it-IT" sz="1600" dirty="0"/>
              <a:t>Consente di </a:t>
            </a:r>
            <a:r>
              <a:rPr lang="it-IT" sz="1600" b="1" dirty="0"/>
              <a:t>convogliare</a:t>
            </a:r>
            <a:r>
              <a:rPr lang="it-IT" sz="1600" dirty="0"/>
              <a:t> le informazioni </a:t>
            </a:r>
            <a:r>
              <a:rPr lang="it-IT" sz="1600" b="1" dirty="0"/>
              <a:t> “Diagnostiche” </a:t>
            </a:r>
            <a:r>
              <a:rPr lang="it-IT" sz="1600" dirty="0"/>
              <a:t>su un’</a:t>
            </a:r>
            <a:r>
              <a:rPr lang="it-IT" sz="1600" b="1" dirty="0"/>
              <a:t>unica porta ethernet</a:t>
            </a:r>
            <a:r>
              <a:rPr lang="it-IT" sz="1600" dirty="0"/>
              <a:t> del </a:t>
            </a:r>
            <a:r>
              <a:rPr lang="it-IT" sz="1600" b="1" dirty="0"/>
              <a:t>PC Diagnostico</a:t>
            </a:r>
            <a:r>
              <a:rPr lang="it-IT" dirty="0"/>
              <a:t>;</a:t>
            </a:r>
            <a:endParaRPr lang="it-IT" sz="1600" dirty="0"/>
          </a:p>
          <a:p>
            <a:pPr marL="342900" indent="-216000">
              <a:spcAft>
                <a:spcPts val="300"/>
              </a:spcAft>
              <a:buFont typeface="Arial" panose="020B0604020202020204" pitchFamily="34" charset="0"/>
              <a:buChar char="•"/>
            </a:pPr>
            <a:r>
              <a:rPr lang="it-IT" sz="1600" dirty="0"/>
              <a:t>Consente di </a:t>
            </a:r>
            <a:r>
              <a:rPr lang="it-IT" sz="1600" b="1" dirty="0"/>
              <a:t>convogliare</a:t>
            </a:r>
            <a:r>
              <a:rPr lang="it-IT" sz="1600" dirty="0"/>
              <a:t> le informazioni delle </a:t>
            </a:r>
            <a:r>
              <a:rPr lang="it-IT" sz="1600" b="1" dirty="0"/>
              <a:t>“Telecamere” </a:t>
            </a:r>
            <a:r>
              <a:rPr lang="it-IT" sz="1600" dirty="0"/>
              <a:t>su un’</a:t>
            </a:r>
            <a:r>
              <a:rPr lang="it-IT" sz="1600" b="1" dirty="0"/>
              <a:t>unica porta ethernet del PC Diagnostico</a:t>
            </a:r>
            <a:r>
              <a:rPr lang="it-IT" sz="1600" dirty="0"/>
              <a:t>.</a:t>
            </a:r>
          </a:p>
        </p:txBody>
      </p:sp>
      <p:sp>
        <p:nvSpPr>
          <p:cNvPr id="4" name="Titolo 1"/>
          <p:cNvSpPr>
            <a:spLocks noGrp="1"/>
          </p:cNvSpPr>
          <p:nvPr>
            <p:ph type="title"/>
          </p:nvPr>
        </p:nvSpPr>
        <p:spPr>
          <a:xfrm>
            <a:off x="395536" y="163301"/>
            <a:ext cx="8229600" cy="861774"/>
          </a:xfrm>
        </p:spPr>
        <p:txBody>
          <a:bodyPr/>
          <a:lstStyle/>
          <a:p>
            <a:r>
              <a:rPr lang="it-IT" dirty="0">
                <a:solidFill>
                  <a:srgbClr val="FF0000"/>
                </a:solidFill>
              </a:rPr>
              <a:t>Apparati di Comunicazione</a:t>
            </a:r>
            <a:br>
              <a:rPr lang="it-IT" dirty="0">
                <a:solidFill>
                  <a:srgbClr val="FF0000"/>
                </a:solidFill>
              </a:rPr>
            </a:br>
            <a:r>
              <a:rPr lang="it-IT" sz="2400" dirty="0" err="1">
                <a:solidFill>
                  <a:srgbClr val="FF0000"/>
                </a:solidFill>
              </a:rPr>
              <a:t>Switch</a:t>
            </a:r>
            <a:r>
              <a:rPr lang="it-IT" sz="2400" dirty="0">
                <a:solidFill>
                  <a:srgbClr val="FF0000"/>
                </a:solidFill>
              </a:rPr>
              <a:t> Ethernet</a:t>
            </a:r>
            <a:endParaRPr lang="it-IT" sz="2400" spc="-200" dirty="0">
              <a:solidFill>
                <a:srgbClr val="FF0000"/>
              </a:solidFill>
            </a:endParaRPr>
          </a:p>
        </p:txBody>
      </p:sp>
      <p:grpSp>
        <p:nvGrpSpPr>
          <p:cNvPr id="2" name="Gruppo 1">
            <a:extLst>
              <a:ext uri="{FF2B5EF4-FFF2-40B4-BE49-F238E27FC236}">
                <a16:creationId xmlns:a16="http://schemas.microsoft.com/office/drawing/2014/main" id="{3A63D321-D685-FF92-C130-130A4B78D16D}"/>
              </a:ext>
            </a:extLst>
          </p:cNvPr>
          <p:cNvGrpSpPr/>
          <p:nvPr/>
        </p:nvGrpSpPr>
        <p:grpSpPr>
          <a:xfrm>
            <a:off x="6446856" y="2780928"/>
            <a:ext cx="2433710" cy="3247357"/>
            <a:chOff x="6446856" y="2780928"/>
            <a:chExt cx="2433710" cy="3247357"/>
          </a:xfrm>
        </p:grpSpPr>
        <p:pic>
          <p:nvPicPr>
            <p:cNvPr id="118785" name="Picture 1"/>
            <p:cNvPicPr>
              <a:picLocks noChangeAspect="1" noChangeArrowheads="1"/>
            </p:cNvPicPr>
            <p:nvPr/>
          </p:nvPicPr>
          <p:blipFill>
            <a:blip r:embed="rId3" cstate="print"/>
            <a:srcRect/>
            <a:stretch>
              <a:fillRect/>
            </a:stretch>
          </p:blipFill>
          <p:spPr bwMode="auto">
            <a:xfrm>
              <a:off x="6446856" y="2780928"/>
              <a:ext cx="2433710" cy="3247357"/>
            </a:xfrm>
            <a:prstGeom prst="rect">
              <a:avLst/>
            </a:prstGeom>
            <a:noFill/>
            <a:ln w="9525">
              <a:noFill/>
              <a:miter lim="800000"/>
              <a:headEnd/>
              <a:tailEnd/>
            </a:ln>
          </p:spPr>
        </p:pic>
        <p:sp>
          <p:nvSpPr>
            <p:cNvPr id="7" name="Rettangolo 6"/>
            <p:cNvSpPr/>
            <p:nvPr/>
          </p:nvSpPr>
          <p:spPr>
            <a:xfrm>
              <a:off x="7402270" y="3861048"/>
              <a:ext cx="642016" cy="1440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pic>
        <p:nvPicPr>
          <p:cNvPr id="118787" name="Picture 3"/>
          <p:cNvPicPr>
            <a:picLocks noChangeAspect="1" noChangeArrowheads="1"/>
          </p:cNvPicPr>
          <p:nvPr/>
        </p:nvPicPr>
        <p:blipFill>
          <a:blip r:embed="rId4" cstate="print"/>
          <a:srcRect/>
          <a:stretch>
            <a:fillRect/>
          </a:stretch>
        </p:blipFill>
        <p:spPr bwMode="auto">
          <a:xfrm rot="16200000">
            <a:off x="2578076" y="1462485"/>
            <a:ext cx="942975" cy="2571750"/>
          </a:xfrm>
          <a:prstGeom prst="rect">
            <a:avLst/>
          </a:prstGeom>
          <a:noFill/>
          <a:ln w="9525">
            <a:noFill/>
            <a:miter lim="800000"/>
            <a:headEnd/>
            <a:tailEnd/>
          </a:ln>
        </p:spPr>
      </p:pic>
      <p:graphicFrame>
        <p:nvGraphicFramePr>
          <p:cNvPr id="9" name="Tabella 8"/>
          <p:cNvGraphicFramePr>
            <a:graphicFrameLocks noGrp="1"/>
          </p:cNvGraphicFramePr>
          <p:nvPr/>
        </p:nvGraphicFramePr>
        <p:xfrm>
          <a:off x="188020" y="3284984"/>
          <a:ext cx="6095999" cy="3208664"/>
        </p:xfrm>
        <a:graphic>
          <a:graphicData uri="http://schemas.openxmlformats.org/drawingml/2006/table">
            <a:tbl>
              <a:tblPr/>
              <a:tblGrid>
                <a:gridCol w="381000">
                  <a:extLst>
                    <a:ext uri="{9D8B030D-6E8A-4147-A177-3AD203B41FA5}">
                      <a16:colId xmlns:a16="http://schemas.microsoft.com/office/drawing/2014/main" val="20000"/>
                    </a:ext>
                  </a:extLst>
                </a:gridCol>
                <a:gridCol w="711353">
                  <a:extLst>
                    <a:ext uri="{9D8B030D-6E8A-4147-A177-3AD203B41FA5}">
                      <a16:colId xmlns:a16="http://schemas.microsoft.com/office/drawing/2014/main" val="20001"/>
                    </a:ext>
                  </a:extLst>
                </a:gridCol>
                <a:gridCol w="2396501">
                  <a:extLst>
                    <a:ext uri="{9D8B030D-6E8A-4147-A177-3AD203B41FA5}">
                      <a16:colId xmlns:a16="http://schemas.microsoft.com/office/drawing/2014/main" val="20002"/>
                    </a:ext>
                  </a:extLst>
                </a:gridCol>
                <a:gridCol w="2607145">
                  <a:extLst>
                    <a:ext uri="{9D8B030D-6E8A-4147-A177-3AD203B41FA5}">
                      <a16:colId xmlns:a16="http://schemas.microsoft.com/office/drawing/2014/main" val="20003"/>
                    </a:ext>
                  </a:extLst>
                </a:gridCol>
              </a:tblGrid>
              <a:tr h="188542">
                <a:tc>
                  <a:txBody>
                    <a:bodyPr/>
                    <a:lstStyle/>
                    <a:p>
                      <a:pPr algn="just">
                        <a:spcBef>
                          <a:spcPts val="300"/>
                        </a:spcBef>
                        <a:spcAft>
                          <a:spcPts val="300"/>
                        </a:spcAft>
                      </a:pPr>
                      <a:endParaRPr lang="it-IT" sz="900" dirty="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dirty="0">
                          <a:solidFill>
                            <a:srgbClr val="FFFFFF"/>
                          </a:solidFill>
                          <a:latin typeface="Arial"/>
                          <a:ea typeface="Times New Roman"/>
                          <a:cs typeface="Times New Roman"/>
                        </a:rPr>
                        <a:t>LED</a:t>
                      </a:r>
                      <a:endParaRPr lang="it-IT" sz="900" dirty="0">
                        <a:latin typeface="Arial"/>
                        <a:ea typeface="Times New Roman"/>
                        <a:cs typeface="Times New Roman"/>
                      </a:endParaRP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dirty="0">
                          <a:solidFill>
                            <a:srgbClr val="FFFFFF"/>
                          </a:solidFill>
                          <a:latin typeface="Arial"/>
                          <a:ea typeface="Times New Roman"/>
                          <a:cs typeface="Times New Roman"/>
                        </a:rPr>
                        <a:t>Descrizione</a:t>
                      </a:r>
                      <a:endParaRPr lang="it-IT" sz="900" dirty="0">
                        <a:latin typeface="Arial"/>
                        <a:ea typeface="Times New Roman"/>
                        <a:cs typeface="Times New Roman"/>
                      </a:endParaRP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dirty="0">
                          <a:solidFill>
                            <a:srgbClr val="FFFFFF"/>
                          </a:solidFill>
                          <a:latin typeface="Arial"/>
                          <a:ea typeface="Times New Roman"/>
                          <a:cs typeface="Times New Roman"/>
                        </a:rPr>
                        <a:t>Stati</a:t>
                      </a:r>
                      <a:endParaRPr lang="it-IT" sz="900" dirty="0">
                        <a:latin typeface="Arial"/>
                        <a:ea typeface="Times New Roman"/>
                        <a:cs typeface="Times New Roman"/>
                      </a:endParaRP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406400">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PWR1</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dirty="0">
                          <a:latin typeface="Arial"/>
                          <a:ea typeface="Times New Roman"/>
                          <a:cs typeface="Times New Roman"/>
                        </a:rPr>
                        <a:t>Led di Alimentazione Input 1</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  : Alimentato da Input 1</a:t>
                      </a:r>
                    </a:p>
                    <a:p>
                      <a:pPr marL="342900" lvl="0" indent="-342900" algn="just">
                        <a:spcAft>
                          <a:spcPts val="0"/>
                        </a:spcAft>
                        <a:buFont typeface="Wingdings"/>
                        <a:buChar char=""/>
                        <a:tabLst>
                          <a:tab pos="457200" algn="l"/>
                        </a:tabLst>
                      </a:pPr>
                      <a:r>
                        <a:rPr lang="it-IT" sz="900" dirty="0">
                          <a:latin typeface="Arial"/>
                          <a:ea typeface="Times New Roman"/>
                          <a:cs typeface="Times New Roman"/>
                        </a:rPr>
                        <a:t>Spento : Non Alimentato da Input 1</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1"/>
                  </a:ext>
                </a:extLst>
              </a:tr>
              <a:tr h="406400">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PWR2</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dirty="0">
                          <a:latin typeface="Arial"/>
                          <a:ea typeface="Times New Roman"/>
                          <a:cs typeface="Times New Roman"/>
                        </a:rPr>
                        <a:t>Led di Alimentazione Input 2</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  : Alimentato da Input 2</a:t>
                      </a:r>
                    </a:p>
                    <a:p>
                      <a:pPr marL="342900" lvl="0" indent="-342900" algn="just">
                        <a:spcAft>
                          <a:spcPts val="0"/>
                        </a:spcAft>
                        <a:buFont typeface="Wingdings"/>
                        <a:buChar char=""/>
                        <a:tabLst>
                          <a:tab pos="457200" algn="l"/>
                        </a:tabLst>
                      </a:pPr>
                      <a:r>
                        <a:rPr lang="it-IT" sz="900" dirty="0">
                          <a:latin typeface="Arial"/>
                          <a:ea typeface="Times New Roman"/>
                          <a:cs typeface="Times New Roman"/>
                        </a:rPr>
                        <a:t>Spento : Non Alimentato da Input 2 </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2"/>
                  </a:ext>
                </a:extLst>
              </a:tr>
              <a:tr h="413873">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dirty="0">
                          <a:latin typeface="Arial"/>
                          <a:ea typeface="Times New Roman"/>
                          <a:cs typeface="Times New Roman"/>
                        </a:rPr>
                        <a:t>FAULT</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a:latin typeface="Arial"/>
                          <a:ea typeface="Times New Roman"/>
                          <a:cs typeface="Times New Roman"/>
                        </a:rPr>
                        <a:t>Led di segnalamento anomalie</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  : Modulo </a:t>
                      </a:r>
                      <a:r>
                        <a:rPr lang="it-IT" sz="900" dirty="0" err="1">
                          <a:latin typeface="Arial"/>
                          <a:ea typeface="Times New Roman"/>
                          <a:cs typeface="Times New Roman"/>
                        </a:rPr>
                        <a:t>Switch</a:t>
                      </a:r>
                      <a:r>
                        <a:rPr lang="it-IT" sz="900" dirty="0">
                          <a:latin typeface="Arial"/>
                          <a:ea typeface="Times New Roman"/>
                          <a:cs typeface="Times New Roman"/>
                        </a:rPr>
                        <a:t> in errore</a:t>
                      </a:r>
                    </a:p>
                    <a:p>
                      <a:pPr marL="342900" lvl="0" indent="-342900" algn="just">
                        <a:spcAft>
                          <a:spcPts val="300"/>
                        </a:spcAft>
                        <a:buFont typeface="Wingdings"/>
                        <a:buChar char=""/>
                        <a:tabLst>
                          <a:tab pos="457200" algn="l"/>
                        </a:tabLst>
                      </a:pPr>
                      <a:r>
                        <a:rPr lang="it-IT" sz="900" dirty="0">
                          <a:latin typeface="Arial"/>
                          <a:ea typeface="Times New Roman"/>
                          <a:cs typeface="Times New Roman"/>
                        </a:rPr>
                        <a:t>Spento : Modulo </a:t>
                      </a:r>
                      <a:r>
                        <a:rPr lang="it-IT" sz="900" dirty="0" err="1">
                          <a:latin typeface="Arial"/>
                          <a:ea typeface="Times New Roman"/>
                          <a:cs typeface="Times New Roman"/>
                        </a:rPr>
                        <a:t>Switch</a:t>
                      </a:r>
                      <a:r>
                        <a:rPr lang="it-IT" sz="900" dirty="0">
                          <a:latin typeface="Arial"/>
                          <a:ea typeface="Times New Roman"/>
                          <a:cs typeface="Times New Roman"/>
                        </a:rPr>
                        <a:t> correttamente funzionante</a:t>
                      </a: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3"/>
                  </a:ext>
                </a:extLst>
              </a:tr>
              <a:tr h="689788">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MASTER/HEAD</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dirty="0">
                          <a:latin typeface="Arial"/>
                          <a:ea typeface="Times New Roman"/>
                          <a:cs typeface="Times New Roman"/>
                        </a:rPr>
                        <a:t>Led di indicazione della modalità di funzionamento </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 : Funzionamento in modalità Master</a:t>
                      </a:r>
                    </a:p>
                    <a:p>
                      <a:pPr marL="342900" lvl="0" indent="-342900" algn="just">
                        <a:spcAft>
                          <a:spcPts val="0"/>
                        </a:spcAft>
                        <a:buFont typeface="Wingdings"/>
                        <a:buChar char=""/>
                        <a:tabLst>
                          <a:tab pos="457200" algn="l"/>
                        </a:tabLst>
                      </a:pPr>
                      <a:r>
                        <a:rPr lang="it-IT" sz="900" dirty="0">
                          <a:latin typeface="Arial"/>
                          <a:ea typeface="Times New Roman"/>
                          <a:cs typeface="Times New Roman"/>
                        </a:rPr>
                        <a:t>Lampeggiante : Non Funzionante </a:t>
                      </a:r>
                    </a:p>
                    <a:p>
                      <a:pPr marL="342900" lvl="0" indent="-342900" algn="just">
                        <a:spcAft>
                          <a:spcPts val="300"/>
                        </a:spcAft>
                        <a:buFont typeface="Wingdings"/>
                        <a:buChar char=""/>
                        <a:tabLst>
                          <a:tab pos="457200" algn="l"/>
                        </a:tabLst>
                      </a:pPr>
                      <a:r>
                        <a:rPr lang="it-IT" sz="900" dirty="0">
                          <a:latin typeface="Arial"/>
                          <a:ea typeface="Times New Roman"/>
                          <a:cs typeface="Times New Roman"/>
                        </a:rPr>
                        <a:t>Spento : Funzionamento non in modalità Master</a:t>
                      </a: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4"/>
                  </a:ext>
                </a:extLst>
              </a:tr>
              <a:tr h="689788">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COUPLER/TAIL</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a:latin typeface="Arial"/>
                          <a:ea typeface="Times New Roman"/>
                          <a:cs typeface="Times New Roman"/>
                        </a:rPr>
                        <a:t>Led di indicazione della velocità di trasmissione</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a:latin typeface="Arial"/>
                          <a:ea typeface="Times New Roman"/>
                          <a:cs typeface="Times New Roman"/>
                        </a:rPr>
                        <a:t>Acceso  : Funzionante come Switch secondario</a:t>
                      </a:r>
                    </a:p>
                    <a:p>
                      <a:pPr marL="342900" lvl="0" indent="-342900" algn="just">
                        <a:spcAft>
                          <a:spcPts val="0"/>
                        </a:spcAft>
                        <a:buFont typeface="Wingdings"/>
                        <a:buChar char=""/>
                        <a:tabLst>
                          <a:tab pos="457200" algn="l"/>
                        </a:tabLst>
                      </a:pPr>
                      <a:r>
                        <a:rPr lang="it-IT" sz="900">
                          <a:latin typeface="Arial"/>
                          <a:ea typeface="Times New Roman"/>
                          <a:cs typeface="Times New Roman"/>
                        </a:rPr>
                        <a:t>Lampeggiante : Non Funzionante </a:t>
                      </a:r>
                    </a:p>
                    <a:p>
                      <a:pPr marL="342900" lvl="0" indent="-342900" algn="just">
                        <a:spcAft>
                          <a:spcPts val="300"/>
                        </a:spcAft>
                        <a:buFont typeface="Wingdings"/>
                        <a:buChar char=""/>
                        <a:tabLst>
                          <a:tab pos="457200" algn="l"/>
                        </a:tabLst>
                      </a:pPr>
                      <a:r>
                        <a:rPr lang="it-IT" sz="900">
                          <a:latin typeface="Arial"/>
                          <a:ea typeface="Times New Roman"/>
                          <a:cs typeface="Times New Roman"/>
                        </a:rPr>
                        <a:t>Spento : Non Funzionante come  Switch secondario</a:t>
                      </a: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5"/>
                  </a:ext>
                </a:extLst>
              </a:tr>
              <a:tr h="413873">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Led porta Ethernet 10/100M</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dirty="0">
                          <a:latin typeface="Arial"/>
                          <a:ea typeface="Times New Roman"/>
                          <a:cs typeface="Times New Roman"/>
                        </a:rPr>
                        <a:t>Led di connessione fisica / comunicazione dati a 10 o 100 Mbps</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Spento : nessuna attività</a:t>
                      </a:r>
                    </a:p>
                    <a:p>
                      <a:pPr marL="342900" lvl="0" indent="-342900" algn="just">
                        <a:spcAft>
                          <a:spcPts val="0"/>
                        </a:spcAft>
                        <a:buFont typeface="Wingdings"/>
                        <a:buChar char=""/>
                        <a:tabLst>
                          <a:tab pos="457200" algn="l"/>
                        </a:tabLst>
                      </a:pPr>
                      <a:r>
                        <a:rPr lang="it-IT" sz="900" dirty="0">
                          <a:latin typeface="Arial"/>
                          <a:ea typeface="Times New Roman"/>
                          <a:cs typeface="Times New Roman"/>
                        </a:rPr>
                        <a:t>Acceso : link fisico presente</a:t>
                      </a:r>
                    </a:p>
                    <a:p>
                      <a:pPr marL="342900" lvl="0" indent="-342900" algn="just">
                        <a:spcAft>
                          <a:spcPts val="300"/>
                        </a:spcAft>
                        <a:buFont typeface="Wingdings"/>
                        <a:buChar char=""/>
                        <a:tabLst>
                          <a:tab pos="457200" algn="l"/>
                        </a:tabLst>
                      </a:pPr>
                      <a:r>
                        <a:rPr lang="it-IT" sz="900" dirty="0">
                          <a:latin typeface="Arial"/>
                          <a:ea typeface="Times New Roman"/>
                          <a:cs typeface="Times New Roman"/>
                        </a:rPr>
                        <a:t>Lampeggiante : traffico dati presente</a:t>
                      </a: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395536" y="163301"/>
            <a:ext cx="8229600" cy="861774"/>
          </a:xfrm>
        </p:spPr>
        <p:txBody>
          <a:bodyPr/>
          <a:lstStyle/>
          <a:p>
            <a:r>
              <a:rPr lang="it-IT" dirty="0">
                <a:solidFill>
                  <a:srgbClr val="FF0000"/>
                </a:solidFill>
              </a:rPr>
              <a:t>Apparati di Comunicazione</a:t>
            </a:r>
            <a:br>
              <a:rPr lang="it-IT" dirty="0">
                <a:solidFill>
                  <a:srgbClr val="FF0000"/>
                </a:solidFill>
              </a:rPr>
            </a:br>
            <a:r>
              <a:rPr lang="it-IT" sz="2400" dirty="0">
                <a:solidFill>
                  <a:srgbClr val="FF0000"/>
                </a:solidFill>
              </a:rPr>
              <a:t>Modulo I/O</a:t>
            </a:r>
            <a:endParaRPr lang="it-IT" sz="2400" spc="-200" dirty="0">
              <a:solidFill>
                <a:srgbClr val="FF0000"/>
              </a:solidFill>
            </a:endParaRPr>
          </a:p>
        </p:txBody>
      </p:sp>
      <p:pic>
        <p:nvPicPr>
          <p:cNvPr id="144386" name="Picture 2"/>
          <p:cNvPicPr>
            <a:picLocks noChangeAspect="1" noChangeArrowheads="1"/>
          </p:cNvPicPr>
          <p:nvPr/>
        </p:nvPicPr>
        <p:blipFill>
          <a:blip r:embed="rId3" cstate="print"/>
          <a:srcRect/>
          <a:stretch>
            <a:fillRect/>
          </a:stretch>
        </p:blipFill>
        <p:spPr bwMode="auto">
          <a:xfrm>
            <a:off x="5364088" y="1988840"/>
            <a:ext cx="3264408" cy="4352544"/>
          </a:xfrm>
          <a:prstGeom prst="rect">
            <a:avLst/>
          </a:prstGeom>
          <a:noFill/>
          <a:ln w="9525">
            <a:noFill/>
            <a:miter lim="800000"/>
            <a:headEnd/>
            <a:tailEnd/>
          </a:ln>
        </p:spPr>
      </p:pic>
      <p:sp>
        <p:nvSpPr>
          <p:cNvPr id="6" name="Segnaposto contenuto 2"/>
          <p:cNvSpPr>
            <a:spLocks noGrp="1"/>
          </p:cNvSpPr>
          <p:nvPr>
            <p:ph idx="1"/>
          </p:nvPr>
        </p:nvSpPr>
        <p:spPr>
          <a:xfrm>
            <a:off x="395536" y="1183972"/>
            <a:ext cx="6624736" cy="2846933"/>
          </a:xfrm>
        </p:spPr>
        <p:txBody>
          <a:bodyPr/>
          <a:lstStyle/>
          <a:p>
            <a:r>
              <a:rPr lang="it-IT" sz="1600" b="1" dirty="0"/>
              <a:t>Acquisisce</a:t>
            </a:r>
            <a:r>
              <a:rPr lang="it-IT" sz="1600" dirty="0"/>
              <a:t> in ingresso gli </a:t>
            </a:r>
            <a:r>
              <a:rPr lang="it-IT" sz="1600" b="1" dirty="0"/>
              <a:t>Input e Output Non Vitali </a:t>
            </a:r>
            <a:r>
              <a:rPr lang="it-IT" sz="1600" dirty="0"/>
              <a:t>provenienti </a:t>
            </a:r>
            <a:r>
              <a:rPr lang="it-IT" sz="1600" b="1" dirty="0"/>
              <a:t>dal cestello UDC </a:t>
            </a:r>
            <a:r>
              <a:rPr lang="it-IT" sz="1600" dirty="0"/>
              <a:t>e </a:t>
            </a:r>
            <a:r>
              <a:rPr lang="it-IT" sz="1600" b="1" dirty="0"/>
              <a:t>li trasmette </a:t>
            </a:r>
            <a:r>
              <a:rPr lang="it-IT" sz="1600" dirty="0"/>
              <a:t>gli stati acquisiti </a:t>
            </a:r>
            <a:r>
              <a:rPr lang="it-IT" sz="1600" b="1" dirty="0"/>
              <a:t>verso il PC Diagnostico </a:t>
            </a:r>
            <a:r>
              <a:rPr lang="it-IT" sz="1600" dirty="0"/>
              <a:t>a </a:t>
            </a:r>
            <a:r>
              <a:rPr lang="it-IT" sz="1600" b="1" dirty="0"/>
              <a:t>mezzo cavo ethernet</a:t>
            </a:r>
            <a:r>
              <a:rPr lang="it-IT" sz="1600" dirty="0"/>
              <a:t>.</a:t>
            </a:r>
          </a:p>
          <a:p>
            <a:endParaRPr lang="it-IT" sz="1600" dirty="0"/>
          </a:p>
          <a:p>
            <a:pPr marL="126900">
              <a:spcAft>
                <a:spcPts val="300"/>
              </a:spcAft>
            </a:pPr>
            <a:r>
              <a:rPr lang="it-IT" sz="1600" b="1" dirty="0"/>
              <a:t>OUTPUT NON VITALI</a:t>
            </a:r>
          </a:p>
          <a:p>
            <a:pPr marL="342900" indent="-216000">
              <a:spcAft>
                <a:spcPts val="300"/>
              </a:spcAft>
              <a:buFont typeface="Arial" panose="020B0604020202020204" pitchFamily="34" charset="0"/>
              <a:buChar char="•"/>
            </a:pPr>
            <a:r>
              <a:rPr lang="it-IT" sz="1600" dirty="0"/>
              <a:t>Accertamento Libertà;</a:t>
            </a:r>
          </a:p>
          <a:p>
            <a:pPr marL="342900" indent="-216000">
              <a:spcAft>
                <a:spcPts val="300"/>
              </a:spcAft>
              <a:buFont typeface="Arial" panose="020B0604020202020204" pitchFamily="34" charset="0"/>
              <a:buChar char="•"/>
            </a:pPr>
            <a:r>
              <a:rPr lang="it-IT" sz="1600" dirty="0"/>
              <a:t>Errore Diagnostico;</a:t>
            </a:r>
          </a:p>
          <a:p>
            <a:pPr marL="342900" indent="-216000">
              <a:spcAft>
                <a:spcPts val="300"/>
              </a:spcAft>
              <a:buFont typeface="Arial" panose="020B0604020202020204" pitchFamily="34" charset="0"/>
              <a:buChar char="•"/>
            </a:pPr>
            <a:r>
              <a:rPr lang="it-IT" sz="1600" dirty="0"/>
              <a:t>Stato di Manutenzione.</a:t>
            </a:r>
          </a:p>
          <a:p>
            <a:pPr marL="126900">
              <a:spcAft>
                <a:spcPts val="300"/>
              </a:spcAft>
            </a:pPr>
            <a:r>
              <a:rPr lang="it-IT" sz="1600" b="1" dirty="0"/>
              <a:t>INPUT NON VITALI</a:t>
            </a:r>
          </a:p>
          <a:p>
            <a:pPr marL="342900" indent="-216000">
              <a:spcAft>
                <a:spcPts val="300"/>
              </a:spcAft>
              <a:buFont typeface="Arial" panose="020B0604020202020204" pitchFamily="34" charset="0"/>
              <a:buChar char="•"/>
            </a:pPr>
            <a:r>
              <a:rPr lang="it-IT" sz="1600" dirty="0"/>
              <a:t>Comando Barriere KPL Non Vitale;</a:t>
            </a:r>
          </a:p>
          <a:p>
            <a:pPr marL="342900" indent="-216000">
              <a:spcAft>
                <a:spcPts val="300"/>
              </a:spcAft>
              <a:buFont typeface="Arial" panose="020B0604020202020204" pitchFamily="34" charset="0"/>
              <a:buChar char="•"/>
            </a:pPr>
            <a:r>
              <a:rPr lang="it-IT" sz="1600" dirty="0"/>
              <a:t>Finecorsa Anti-intrusione.</a:t>
            </a:r>
          </a:p>
        </p:txBody>
      </p:sp>
      <p:pic>
        <p:nvPicPr>
          <p:cNvPr id="144387" name="Picture 3"/>
          <p:cNvPicPr>
            <a:picLocks noChangeAspect="1" noChangeArrowheads="1"/>
          </p:cNvPicPr>
          <p:nvPr/>
        </p:nvPicPr>
        <p:blipFill>
          <a:blip r:embed="rId4" cstate="print"/>
          <a:srcRect/>
          <a:stretch>
            <a:fillRect/>
          </a:stretch>
        </p:blipFill>
        <p:spPr bwMode="auto">
          <a:xfrm>
            <a:off x="1716410" y="4077072"/>
            <a:ext cx="2495550" cy="2533650"/>
          </a:xfrm>
          <a:prstGeom prst="rect">
            <a:avLst/>
          </a:prstGeom>
          <a:noFill/>
          <a:ln w="9525">
            <a:noFill/>
            <a:miter lim="800000"/>
            <a:headEnd/>
            <a:tailEnd/>
          </a:ln>
        </p:spPr>
      </p:pic>
      <p:sp>
        <p:nvSpPr>
          <p:cNvPr id="8" name="Rettangolo 7"/>
          <p:cNvSpPr/>
          <p:nvPr/>
        </p:nvSpPr>
        <p:spPr>
          <a:xfrm>
            <a:off x="6334100" y="2937644"/>
            <a:ext cx="576064" cy="21602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395536" y="163301"/>
            <a:ext cx="8229600" cy="861774"/>
          </a:xfrm>
        </p:spPr>
        <p:txBody>
          <a:bodyPr/>
          <a:lstStyle/>
          <a:p>
            <a:r>
              <a:rPr lang="it-IT" dirty="0">
                <a:solidFill>
                  <a:srgbClr val="FF0000"/>
                </a:solidFill>
              </a:rPr>
              <a:t>Apparati di Comunicazione</a:t>
            </a:r>
            <a:br>
              <a:rPr lang="it-IT" dirty="0">
                <a:solidFill>
                  <a:srgbClr val="FF0000"/>
                </a:solidFill>
              </a:rPr>
            </a:br>
            <a:r>
              <a:rPr lang="it-IT" sz="2400" dirty="0">
                <a:solidFill>
                  <a:srgbClr val="FF0000"/>
                </a:solidFill>
              </a:rPr>
              <a:t>Modulo I/O</a:t>
            </a:r>
            <a:endParaRPr lang="it-IT" sz="2400" spc="-200" dirty="0">
              <a:solidFill>
                <a:srgbClr val="FF0000"/>
              </a:solidFill>
            </a:endParaRPr>
          </a:p>
        </p:txBody>
      </p:sp>
      <p:pic>
        <p:nvPicPr>
          <p:cNvPr id="145411" name="Picture 3"/>
          <p:cNvPicPr>
            <a:picLocks noChangeAspect="1" noChangeArrowheads="1"/>
          </p:cNvPicPr>
          <p:nvPr/>
        </p:nvPicPr>
        <p:blipFill>
          <a:blip r:embed="rId3" cstate="print"/>
          <a:srcRect/>
          <a:stretch>
            <a:fillRect/>
          </a:stretch>
        </p:blipFill>
        <p:spPr bwMode="auto">
          <a:xfrm>
            <a:off x="3491880" y="764704"/>
            <a:ext cx="2962275" cy="2962275"/>
          </a:xfrm>
          <a:prstGeom prst="rect">
            <a:avLst/>
          </a:prstGeom>
          <a:noFill/>
          <a:ln w="9525">
            <a:noFill/>
            <a:miter lim="800000"/>
            <a:headEnd/>
            <a:tailEnd/>
          </a:ln>
        </p:spPr>
      </p:pic>
      <p:graphicFrame>
        <p:nvGraphicFramePr>
          <p:cNvPr id="10" name="Tabella 9"/>
          <p:cNvGraphicFramePr>
            <a:graphicFrameLocks noGrp="1"/>
          </p:cNvGraphicFramePr>
          <p:nvPr/>
        </p:nvGraphicFramePr>
        <p:xfrm>
          <a:off x="1475656" y="3926989"/>
          <a:ext cx="6095999" cy="2526347"/>
        </p:xfrm>
        <a:graphic>
          <a:graphicData uri="http://schemas.openxmlformats.org/drawingml/2006/table">
            <a:tbl>
              <a:tblPr/>
              <a:tblGrid>
                <a:gridCol w="381000">
                  <a:extLst>
                    <a:ext uri="{9D8B030D-6E8A-4147-A177-3AD203B41FA5}">
                      <a16:colId xmlns:a16="http://schemas.microsoft.com/office/drawing/2014/main" val="20000"/>
                    </a:ext>
                  </a:extLst>
                </a:gridCol>
                <a:gridCol w="711353">
                  <a:extLst>
                    <a:ext uri="{9D8B030D-6E8A-4147-A177-3AD203B41FA5}">
                      <a16:colId xmlns:a16="http://schemas.microsoft.com/office/drawing/2014/main" val="20001"/>
                    </a:ext>
                  </a:extLst>
                </a:gridCol>
                <a:gridCol w="2396501">
                  <a:extLst>
                    <a:ext uri="{9D8B030D-6E8A-4147-A177-3AD203B41FA5}">
                      <a16:colId xmlns:a16="http://schemas.microsoft.com/office/drawing/2014/main" val="20002"/>
                    </a:ext>
                  </a:extLst>
                </a:gridCol>
                <a:gridCol w="2607145">
                  <a:extLst>
                    <a:ext uri="{9D8B030D-6E8A-4147-A177-3AD203B41FA5}">
                      <a16:colId xmlns:a16="http://schemas.microsoft.com/office/drawing/2014/main" val="20003"/>
                    </a:ext>
                  </a:extLst>
                </a:gridCol>
              </a:tblGrid>
              <a:tr h="188542">
                <a:tc>
                  <a:txBody>
                    <a:bodyPr/>
                    <a:lstStyle/>
                    <a:p>
                      <a:pPr algn="just">
                        <a:spcBef>
                          <a:spcPts val="300"/>
                        </a:spcBef>
                        <a:spcAft>
                          <a:spcPts val="300"/>
                        </a:spcAft>
                      </a:pPr>
                      <a:endParaRPr lang="it-IT" sz="900" dirty="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dirty="0">
                          <a:solidFill>
                            <a:srgbClr val="FFFFFF"/>
                          </a:solidFill>
                          <a:latin typeface="Arial"/>
                          <a:ea typeface="Times New Roman"/>
                          <a:cs typeface="Times New Roman"/>
                        </a:rPr>
                        <a:t>LED</a:t>
                      </a:r>
                      <a:endParaRPr lang="it-IT" sz="900" dirty="0">
                        <a:latin typeface="Arial"/>
                        <a:ea typeface="Times New Roman"/>
                        <a:cs typeface="Times New Roman"/>
                      </a:endParaRP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dirty="0">
                          <a:solidFill>
                            <a:srgbClr val="FFFFFF"/>
                          </a:solidFill>
                          <a:latin typeface="Arial"/>
                          <a:ea typeface="Times New Roman"/>
                          <a:cs typeface="Times New Roman"/>
                        </a:rPr>
                        <a:t>Descrizione</a:t>
                      </a:r>
                      <a:endParaRPr lang="it-IT" sz="900" dirty="0">
                        <a:latin typeface="Arial"/>
                        <a:ea typeface="Times New Roman"/>
                        <a:cs typeface="Times New Roman"/>
                      </a:endParaRP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b="1" dirty="0">
                          <a:solidFill>
                            <a:srgbClr val="FFFFFF"/>
                          </a:solidFill>
                          <a:latin typeface="Arial"/>
                          <a:ea typeface="Times New Roman"/>
                          <a:cs typeface="Times New Roman"/>
                        </a:rPr>
                        <a:t>Stati</a:t>
                      </a:r>
                      <a:endParaRPr lang="it-IT" sz="900" dirty="0">
                        <a:latin typeface="Arial"/>
                        <a:ea typeface="Times New Roman"/>
                        <a:cs typeface="Times New Roman"/>
                      </a:endParaRP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solidFill>
                      <a:srgbClr val="C0504D"/>
                    </a:solidFill>
                  </a:tcPr>
                </a:tc>
                <a:extLst>
                  <a:ext uri="{0D108BD9-81ED-4DB2-BD59-A6C34878D82A}">
                    <a16:rowId xmlns:a16="http://schemas.microsoft.com/office/drawing/2014/main" val="10000"/>
                  </a:ext>
                </a:extLst>
              </a:tr>
              <a:tr h="406400">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POWER</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a:latin typeface="Arial"/>
                          <a:ea typeface="Times New Roman"/>
                          <a:cs typeface="Times New Roman"/>
                        </a:rPr>
                        <a:t>Led di Alimentazione Modulo</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  : Alimentato </a:t>
                      </a:r>
                    </a:p>
                    <a:p>
                      <a:pPr marL="342900" lvl="0" indent="-342900" algn="just">
                        <a:spcAft>
                          <a:spcPts val="0"/>
                        </a:spcAft>
                        <a:buFont typeface="Wingdings"/>
                        <a:buChar char=""/>
                        <a:tabLst>
                          <a:tab pos="457200" algn="l"/>
                        </a:tabLst>
                      </a:pPr>
                      <a:r>
                        <a:rPr lang="it-IT" sz="900" dirty="0">
                          <a:latin typeface="Arial"/>
                          <a:ea typeface="Times New Roman"/>
                          <a:cs typeface="Times New Roman"/>
                        </a:rPr>
                        <a:t>Spento : Non Alimentato</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1"/>
                  </a:ext>
                </a:extLst>
              </a:tr>
              <a:tr h="827745">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READY</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a:latin typeface="Arial"/>
                          <a:ea typeface="Times New Roman"/>
                          <a:cs typeface="Times New Roman"/>
                        </a:rPr>
                        <a:t>Stato del Modulo </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  : </a:t>
                      </a:r>
                      <a:r>
                        <a:rPr lang="it-IT" sz="900" dirty="0" err="1">
                          <a:latin typeface="Arial"/>
                          <a:ea typeface="Times New Roman"/>
                          <a:cs typeface="Times New Roman"/>
                        </a:rPr>
                        <a:t>Moduo</a:t>
                      </a:r>
                      <a:r>
                        <a:rPr lang="it-IT" sz="900" dirty="0">
                          <a:latin typeface="Arial"/>
                          <a:ea typeface="Times New Roman"/>
                          <a:cs typeface="Times New Roman"/>
                        </a:rPr>
                        <a:t> pronto al funzionamento</a:t>
                      </a:r>
                    </a:p>
                    <a:p>
                      <a:pPr marL="342900" lvl="0" indent="-342900" algn="just">
                        <a:spcAft>
                          <a:spcPts val="0"/>
                        </a:spcAft>
                        <a:buFont typeface="Wingdings"/>
                        <a:buChar char=""/>
                        <a:tabLst>
                          <a:tab pos="457200" algn="l"/>
                        </a:tabLst>
                      </a:pPr>
                      <a:r>
                        <a:rPr lang="it-IT" sz="900" dirty="0">
                          <a:latin typeface="Arial"/>
                          <a:ea typeface="Times New Roman"/>
                          <a:cs typeface="Times New Roman"/>
                        </a:rPr>
                        <a:t>Lampeggiante a 1Hz : In acquisizione input</a:t>
                      </a:r>
                    </a:p>
                    <a:p>
                      <a:pPr marL="342900" lvl="0" indent="-342900" algn="just">
                        <a:spcAft>
                          <a:spcPts val="0"/>
                        </a:spcAft>
                        <a:buFont typeface="Wingdings"/>
                        <a:buChar char=""/>
                        <a:tabLst>
                          <a:tab pos="457200" algn="l"/>
                        </a:tabLst>
                      </a:pPr>
                      <a:r>
                        <a:rPr lang="it-IT" sz="900" dirty="0">
                          <a:latin typeface="Arial"/>
                          <a:ea typeface="Times New Roman"/>
                          <a:cs typeface="Times New Roman"/>
                        </a:rPr>
                        <a:t>Lampeggiante a 0.5Hz : Aggiornamento </a:t>
                      </a:r>
                      <a:r>
                        <a:rPr lang="it-IT" sz="900" dirty="0" err="1">
                          <a:latin typeface="Arial"/>
                          <a:ea typeface="Times New Roman"/>
                          <a:cs typeface="Times New Roman"/>
                        </a:rPr>
                        <a:t>firmware</a:t>
                      </a:r>
                      <a:endParaRPr lang="it-IT" sz="900" dirty="0">
                        <a:latin typeface="Arial"/>
                        <a:ea typeface="Times New Roman"/>
                        <a:cs typeface="Times New Roman"/>
                      </a:endParaRPr>
                    </a:p>
                    <a:p>
                      <a:pPr marL="342900" lvl="0" indent="-342900" algn="just">
                        <a:spcAft>
                          <a:spcPts val="0"/>
                        </a:spcAft>
                        <a:buFont typeface="Wingdings"/>
                        <a:buChar char=""/>
                        <a:tabLst>
                          <a:tab pos="457200" algn="l"/>
                        </a:tabLst>
                      </a:pPr>
                      <a:r>
                        <a:rPr lang="it-IT" sz="900" dirty="0">
                          <a:latin typeface="Arial"/>
                          <a:ea typeface="Times New Roman"/>
                          <a:cs typeface="Times New Roman"/>
                        </a:rPr>
                        <a:t>Spento : Modulo non pronto</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2"/>
                  </a:ext>
                </a:extLst>
              </a:tr>
              <a:tr h="551830">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dirty="0">
                          <a:latin typeface="Arial"/>
                          <a:ea typeface="Times New Roman"/>
                          <a:cs typeface="Times New Roman"/>
                        </a:rPr>
                        <a:t>PORT1</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algn="ctr">
                        <a:spcBef>
                          <a:spcPts val="300"/>
                        </a:spcBef>
                        <a:spcAft>
                          <a:spcPts val="300"/>
                        </a:spcAft>
                      </a:pPr>
                      <a:r>
                        <a:rPr lang="it-IT" sz="900">
                          <a:latin typeface="Arial"/>
                          <a:ea typeface="Times New Roman"/>
                          <a:cs typeface="Times New Roman"/>
                        </a:rPr>
                        <a:t>Led di trasmissione dati sulla porta 1</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  : Connessione Ethernet abilitata sulla porta 1</a:t>
                      </a:r>
                    </a:p>
                    <a:p>
                      <a:pPr marL="342900" lvl="0" indent="-342900" algn="just">
                        <a:spcAft>
                          <a:spcPts val="300"/>
                        </a:spcAft>
                        <a:buFont typeface="Wingdings"/>
                        <a:buChar char=""/>
                        <a:tabLst>
                          <a:tab pos="457200" algn="l"/>
                        </a:tabLst>
                      </a:pPr>
                      <a:r>
                        <a:rPr lang="it-IT" sz="900" dirty="0">
                          <a:latin typeface="Arial"/>
                          <a:ea typeface="Times New Roman"/>
                          <a:cs typeface="Times New Roman"/>
                        </a:rPr>
                        <a:t>Lampeggiante : In trasmissione o ricezione dati sulla porta 1</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FA7A6"/>
                    </a:solidFill>
                  </a:tcPr>
                </a:tc>
                <a:extLst>
                  <a:ext uri="{0D108BD9-81ED-4DB2-BD59-A6C34878D82A}">
                    <a16:rowId xmlns:a16="http://schemas.microsoft.com/office/drawing/2014/main" val="10003"/>
                  </a:ext>
                </a:extLst>
              </a:tr>
              <a:tr h="551830">
                <a:tc>
                  <a:txBody>
                    <a:bodyPr/>
                    <a:lstStyle/>
                    <a:p>
                      <a:pPr algn="just">
                        <a:spcBef>
                          <a:spcPts val="300"/>
                        </a:spcBef>
                        <a:spcAft>
                          <a:spcPts val="300"/>
                        </a:spcAft>
                      </a:pPr>
                      <a:endParaRPr lang="it-IT" sz="900">
                        <a:latin typeface="Arial"/>
                        <a:ea typeface="Times New Roman"/>
                        <a:cs typeface="Times New Roman"/>
                      </a:endParaRPr>
                    </a:p>
                  </a:txBody>
                  <a:tcPr marL="62081" marR="62081" marT="0" marB="0">
                    <a:lnL w="12700" cap="flat" cmpd="sng" algn="ctr">
                      <a:solidFill>
                        <a:srgbClr val="FFFFFF"/>
                      </a:solidFill>
                      <a:prstDash val="solid"/>
                      <a:round/>
                      <a:headEnd type="none" w="med" len="med"/>
                      <a:tailEnd type="none" w="med" len="med"/>
                    </a:lnL>
                    <a:lnR w="381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C0504D"/>
                    </a:solidFill>
                  </a:tcPr>
                </a:tc>
                <a:tc>
                  <a:txBody>
                    <a:bodyPr/>
                    <a:lstStyle/>
                    <a:p>
                      <a:pPr algn="ctr">
                        <a:spcBef>
                          <a:spcPts val="300"/>
                        </a:spcBef>
                        <a:spcAft>
                          <a:spcPts val="300"/>
                        </a:spcAft>
                      </a:pPr>
                      <a:r>
                        <a:rPr lang="it-IT" sz="900">
                          <a:latin typeface="Arial"/>
                          <a:ea typeface="Times New Roman"/>
                          <a:cs typeface="Times New Roman"/>
                        </a:rPr>
                        <a:t>PORT2</a:t>
                      </a:r>
                    </a:p>
                  </a:txBody>
                  <a:tcPr marL="62081" marR="62081" marT="0" marB="0" anchor="ctr">
                    <a:lnL w="381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algn="ctr">
                        <a:spcBef>
                          <a:spcPts val="300"/>
                        </a:spcBef>
                        <a:spcAft>
                          <a:spcPts val="300"/>
                        </a:spcAft>
                      </a:pPr>
                      <a:r>
                        <a:rPr lang="it-IT" sz="900">
                          <a:latin typeface="Arial"/>
                          <a:ea typeface="Times New Roman"/>
                          <a:cs typeface="Times New Roman"/>
                        </a:rPr>
                        <a:t>Led di trasmissione dati sulla porta 2</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tc>
                  <a:txBody>
                    <a:bodyPr/>
                    <a:lstStyle/>
                    <a:p>
                      <a:pPr marL="342900" lvl="0" indent="-342900" algn="just">
                        <a:spcBef>
                          <a:spcPts val="300"/>
                        </a:spcBef>
                        <a:spcAft>
                          <a:spcPts val="0"/>
                        </a:spcAft>
                        <a:buFont typeface="Wingdings"/>
                        <a:buChar char=""/>
                        <a:tabLst>
                          <a:tab pos="457200" algn="l"/>
                        </a:tabLst>
                      </a:pPr>
                      <a:r>
                        <a:rPr lang="it-IT" sz="900" dirty="0">
                          <a:latin typeface="Arial"/>
                          <a:ea typeface="Times New Roman"/>
                          <a:cs typeface="Times New Roman"/>
                        </a:rPr>
                        <a:t>Acceso  : Connessione Ethernet abilitata sulla porta 2</a:t>
                      </a:r>
                    </a:p>
                    <a:p>
                      <a:pPr marL="342900" lvl="0" indent="-342900" algn="just">
                        <a:spcAft>
                          <a:spcPts val="300"/>
                        </a:spcAft>
                        <a:buFont typeface="Wingdings"/>
                        <a:buChar char=""/>
                        <a:tabLst>
                          <a:tab pos="457200" algn="l"/>
                        </a:tabLst>
                      </a:pPr>
                      <a:r>
                        <a:rPr lang="it-IT" sz="900" dirty="0">
                          <a:latin typeface="Arial"/>
                          <a:ea typeface="Times New Roman"/>
                          <a:cs typeface="Times New Roman"/>
                        </a:rPr>
                        <a:t>Lampeggiante : In trasmissione o ricezione dati sulla porta 2</a:t>
                      </a:r>
                    </a:p>
                  </a:txBody>
                  <a:tcPr marL="62081" marR="62081" marT="0"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FD3D2"/>
                    </a:solidFill>
                  </a:tcPr>
                </a:tc>
                <a:extLst>
                  <a:ext uri="{0D108BD9-81ED-4DB2-BD59-A6C34878D82A}">
                    <a16:rowId xmlns:a16="http://schemas.microsoft.com/office/drawing/2014/main" val="10004"/>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95536" y="1052736"/>
            <a:ext cx="8229600" cy="777136"/>
          </a:xfrm>
        </p:spPr>
        <p:txBody>
          <a:bodyPr/>
          <a:lstStyle/>
          <a:p>
            <a:pPr marL="342900" indent="-216000">
              <a:spcAft>
                <a:spcPts val="300"/>
              </a:spcAft>
              <a:buFont typeface="Arial" panose="020B0604020202020204" pitchFamily="34" charset="0"/>
              <a:buChar char="•"/>
            </a:pPr>
            <a:r>
              <a:rPr lang="it-IT" sz="1600" dirty="0"/>
              <a:t>Ha la funzione di leggere il comando barriere Non Vitale proveniente dall’IS, disaccoppiandolo dall’ingresso  del modulo I/O ;</a:t>
            </a:r>
          </a:p>
          <a:p>
            <a:pPr marL="342900" indent="-216000">
              <a:spcAft>
                <a:spcPts val="300"/>
              </a:spcAft>
              <a:buFont typeface="Arial" panose="020B0604020202020204" pitchFamily="34" charset="0"/>
              <a:buChar char="•"/>
            </a:pPr>
            <a:r>
              <a:rPr lang="it-IT" sz="1600" dirty="0"/>
              <a:t>È presente un relè per ogni PL monitorato + 3 relè per ogni PL in più rispetto al secondo.</a:t>
            </a:r>
          </a:p>
        </p:txBody>
      </p:sp>
      <p:sp>
        <p:nvSpPr>
          <p:cNvPr id="4" name="Titolo 1"/>
          <p:cNvSpPr>
            <a:spLocks noGrp="1"/>
          </p:cNvSpPr>
          <p:nvPr>
            <p:ph type="title"/>
          </p:nvPr>
        </p:nvSpPr>
        <p:spPr>
          <a:xfrm>
            <a:off x="395536" y="163301"/>
            <a:ext cx="8229600" cy="861774"/>
          </a:xfrm>
        </p:spPr>
        <p:txBody>
          <a:bodyPr/>
          <a:lstStyle/>
          <a:p>
            <a:r>
              <a:rPr lang="it-IT" dirty="0">
                <a:solidFill>
                  <a:srgbClr val="FF0000"/>
                </a:solidFill>
              </a:rPr>
              <a:t>Apparati di Comunicazione</a:t>
            </a:r>
            <a:br>
              <a:rPr lang="it-IT" dirty="0">
                <a:solidFill>
                  <a:srgbClr val="FF0000"/>
                </a:solidFill>
              </a:rPr>
            </a:br>
            <a:r>
              <a:rPr lang="it-IT" sz="2400" dirty="0">
                <a:solidFill>
                  <a:srgbClr val="FF0000"/>
                </a:solidFill>
              </a:rPr>
              <a:t>Relè KPL Non Vitale </a:t>
            </a:r>
            <a:endParaRPr lang="it-IT" sz="2400" spc="-200" dirty="0">
              <a:solidFill>
                <a:srgbClr val="FF0000"/>
              </a:solidFill>
            </a:endParaRPr>
          </a:p>
        </p:txBody>
      </p:sp>
      <p:pic>
        <p:nvPicPr>
          <p:cNvPr id="146434" name="Picture 2"/>
          <p:cNvPicPr>
            <a:picLocks noChangeAspect="1" noChangeArrowheads="1"/>
          </p:cNvPicPr>
          <p:nvPr/>
        </p:nvPicPr>
        <p:blipFill>
          <a:blip r:embed="rId3" cstate="print"/>
          <a:srcRect/>
          <a:stretch>
            <a:fillRect/>
          </a:stretch>
        </p:blipFill>
        <p:spPr bwMode="auto">
          <a:xfrm>
            <a:off x="5364088" y="1844824"/>
            <a:ext cx="3497580" cy="4663440"/>
          </a:xfrm>
          <a:prstGeom prst="rect">
            <a:avLst/>
          </a:prstGeom>
          <a:noFill/>
          <a:ln w="9525">
            <a:noFill/>
            <a:miter lim="800000"/>
            <a:headEnd/>
            <a:tailEnd/>
          </a:ln>
        </p:spPr>
      </p:pic>
      <p:sp>
        <p:nvSpPr>
          <p:cNvPr id="6" name="Rettangolo 5"/>
          <p:cNvSpPr/>
          <p:nvPr/>
        </p:nvSpPr>
        <p:spPr>
          <a:xfrm>
            <a:off x="6914356" y="3645024"/>
            <a:ext cx="432048" cy="86409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46435" name="Picture 3"/>
          <p:cNvPicPr>
            <a:picLocks noChangeAspect="1" noChangeArrowheads="1"/>
          </p:cNvPicPr>
          <p:nvPr/>
        </p:nvPicPr>
        <p:blipFill>
          <a:blip r:embed="rId4" cstate="print"/>
          <a:srcRect/>
          <a:stretch>
            <a:fillRect/>
          </a:stretch>
        </p:blipFill>
        <p:spPr bwMode="auto">
          <a:xfrm>
            <a:off x="1979712" y="2708920"/>
            <a:ext cx="1500188" cy="347376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95536" y="1052736"/>
            <a:ext cx="8229600" cy="1000274"/>
          </a:xfrm>
        </p:spPr>
        <p:txBody>
          <a:bodyPr/>
          <a:lstStyle/>
          <a:p>
            <a:pPr marL="342900" indent="-216000">
              <a:spcAft>
                <a:spcPts val="300"/>
              </a:spcAft>
              <a:buFont typeface="Arial" panose="020B0604020202020204" pitchFamily="34" charset="0"/>
              <a:buChar char="•"/>
            </a:pPr>
            <a:r>
              <a:rPr lang="it-IT" dirty="0"/>
              <a:t>È costituito da un interruttore finecorsa elettromeccanico ;</a:t>
            </a:r>
          </a:p>
          <a:p>
            <a:pPr marL="342900" indent="-216000">
              <a:spcAft>
                <a:spcPts val="300"/>
              </a:spcAft>
              <a:buFont typeface="Arial" panose="020B0604020202020204" pitchFamily="34" charset="0"/>
              <a:buChar char="•"/>
            </a:pPr>
            <a:r>
              <a:rPr lang="it-IT" dirty="0"/>
              <a:t>Abilita un allarme diagnostico se viene intercettato oltre un timeout;</a:t>
            </a:r>
          </a:p>
          <a:p>
            <a:pPr marL="342900" indent="-216000">
              <a:spcAft>
                <a:spcPts val="300"/>
              </a:spcAft>
              <a:buFont typeface="Arial" panose="020B0604020202020204" pitchFamily="34" charset="0"/>
              <a:buChar char="•"/>
            </a:pPr>
            <a:r>
              <a:rPr lang="it-IT" dirty="0"/>
              <a:t>È connesso al modulo I/O Non Vitale </a:t>
            </a:r>
            <a:r>
              <a:rPr lang="it-IT" dirty="0">
                <a:sym typeface="Wingdings" pitchFamily="2" charset="2"/>
              </a:rPr>
              <a:t></a:t>
            </a:r>
            <a:r>
              <a:rPr lang="it-IT" dirty="0"/>
              <a:t> PC Diagnostico.</a:t>
            </a:r>
          </a:p>
        </p:txBody>
      </p:sp>
      <p:sp>
        <p:nvSpPr>
          <p:cNvPr id="4" name="Titolo 1"/>
          <p:cNvSpPr>
            <a:spLocks noGrp="1"/>
          </p:cNvSpPr>
          <p:nvPr>
            <p:ph type="title"/>
          </p:nvPr>
        </p:nvSpPr>
        <p:spPr>
          <a:xfrm>
            <a:off x="395536" y="163301"/>
            <a:ext cx="8229600" cy="861774"/>
          </a:xfrm>
        </p:spPr>
        <p:txBody>
          <a:bodyPr/>
          <a:lstStyle/>
          <a:p>
            <a:r>
              <a:rPr lang="it-IT" dirty="0">
                <a:solidFill>
                  <a:srgbClr val="FF0000"/>
                </a:solidFill>
              </a:rPr>
              <a:t>Apparati di Comunicazione</a:t>
            </a:r>
            <a:br>
              <a:rPr lang="it-IT" dirty="0">
                <a:solidFill>
                  <a:srgbClr val="FF0000"/>
                </a:solidFill>
              </a:rPr>
            </a:br>
            <a:r>
              <a:rPr lang="it-IT" sz="2400" dirty="0">
                <a:solidFill>
                  <a:srgbClr val="FF0000"/>
                </a:solidFill>
              </a:rPr>
              <a:t>Contatto Antintrusione</a:t>
            </a:r>
            <a:endParaRPr lang="it-IT" sz="2400" spc="-200" dirty="0">
              <a:solidFill>
                <a:srgbClr val="FF0000"/>
              </a:solidFill>
            </a:endParaRPr>
          </a:p>
        </p:txBody>
      </p:sp>
      <p:pic>
        <p:nvPicPr>
          <p:cNvPr id="147458" name="Picture 2"/>
          <p:cNvPicPr>
            <a:picLocks noChangeAspect="1" noChangeArrowheads="1"/>
          </p:cNvPicPr>
          <p:nvPr/>
        </p:nvPicPr>
        <p:blipFill>
          <a:blip r:embed="rId3" cstate="print"/>
          <a:srcRect/>
          <a:stretch>
            <a:fillRect/>
          </a:stretch>
        </p:blipFill>
        <p:spPr bwMode="auto">
          <a:xfrm>
            <a:off x="2980924" y="2411688"/>
            <a:ext cx="3031236" cy="404164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95536" y="692696"/>
            <a:ext cx="8229600" cy="1077218"/>
          </a:xfrm>
        </p:spPr>
        <p:txBody>
          <a:bodyPr/>
          <a:lstStyle/>
          <a:p>
            <a:r>
              <a:rPr lang="it-IT" b="1" dirty="0"/>
              <a:t>Perché?</a:t>
            </a:r>
          </a:p>
          <a:p>
            <a:pPr>
              <a:buFont typeface="Arial" pitchFamily="34" charset="0"/>
              <a:buChar char="•"/>
            </a:pPr>
            <a:r>
              <a:rPr lang="it-IT" dirty="0"/>
              <a:t>Evita il verificarsi di incidenti, disastri ferroviari .</a:t>
            </a:r>
          </a:p>
          <a:p>
            <a:endParaRPr lang="it-IT" dirty="0"/>
          </a:p>
        </p:txBody>
      </p:sp>
      <p:sp>
        <p:nvSpPr>
          <p:cNvPr id="4" name="Titolo 3"/>
          <p:cNvSpPr>
            <a:spLocks noGrp="1"/>
          </p:cNvSpPr>
          <p:nvPr>
            <p:ph type="title"/>
          </p:nvPr>
        </p:nvSpPr>
        <p:spPr/>
        <p:txBody>
          <a:bodyPr/>
          <a:lstStyle/>
          <a:p>
            <a:r>
              <a:rPr lang="it-IT" dirty="0">
                <a:solidFill>
                  <a:srgbClr val="FF0000"/>
                </a:solidFill>
              </a:rPr>
              <a:t>Sistema Rilevamento Ostacoli: PAI-PL</a:t>
            </a:r>
          </a:p>
        </p:txBody>
      </p:sp>
      <p:pic>
        <p:nvPicPr>
          <p:cNvPr id="47105" name="Picture 1" descr="C:\Documents and Settings\corrado.pisani\Desktop\Immagini presentazione\INCIDENTE_urto300.jpg"/>
          <p:cNvPicPr>
            <a:picLocks noChangeAspect="1" noChangeArrowheads="1"/>
          </p:cNvPicPr>
          <p:nvPr/>
        </p:nvPicPr>
        <p:blipFill>
          <a:blip r:embed="rId3" cstate="print"/>
          <a:srcRect/>
          <a:stretch>
            <a:fillRect/>
          </a:stretch>
        </p:blipFill>
        <p:spPr bwMode="auto">
          <a:xfrm>
            <a:off x="179512" y="1844824"/>
            <a:ext cx="3502670" cy="2629601"/>
          </a:xfrm>
          <a:prstGeom prst="rect">
            <a:avLst/>
          </a:prstGeom>
          <a:noFill/>
        </p:spPr>
      </p:pic>
      <p:pic>
        <p:nvPicPr>
          <p:cNvPr id="47106" name="Picture 2" descr="C:\Documents and Settings\corrado.pisani\Desktop\Immagini presentazione\Incidente PL_uid_14ad614f78f.640.0.jpg"/>
          <p:cNvPicPr>
            <a:picLocks noChangeAspect="1" noChangeArrowheads="1"/>
          </p:cNvPicPr>
          <p:nvPr/>
        </p:nvPicPr>
        <p:blipFill>
          <a:blip r:embed="rId4" cstate="print"/>
          <a:srcRect/>
          <a:stretch>
            <a:fillRect/>
          </a:stretch>
        </p:blipFill>
        <p:spPr bwMode="auto">
          <a:xfrm>
            <a:off x="4211960" y="1844824"/>
            <a:ext cx="4693920" cy="2640330"/>
          </a:xfrm>
          <a:prstGeom prst="rect">
            <a:avLst/>
          </a:prstGeom>
          <a:noFill/>
        </p:spPr>
      </p:pic>
      <p:pic>
        <p:nvPicPr>
          <p:cNvPr id="47107" name="Picture 3" descr="C:\Documents and Settings\corrado.pisani\Desktop\Immagini presentazione\INCIDENTE_59a55d2.jpg"/>
          <p:cNvPicPr>
            <a:picLocks noChangeAspect="1" noChangeArrowheads="1"/>
          </p:cNvPicPr>
          <p:nvPr/>
        </p:nvPicPr>
        <p:blipFill>
          <a:blip r:embed="rId5" cstate="print"/>
          <a:srcRect/>
          <a:stretch>
            <a:fillRect/>
          </a:stretch>
        </p:blipFill>
        <p:spPr bwMode="auto">
          <a:xfrm>
            <a:off x="490364" y="4653136"/>
            <a:ext cx="2857500" cy="1981200"/>
          </a:xfrm>
          <a:prstGeom prst="rect">
            <a:avLst/>
          </a:prstGeom>
          <a:noFill/>
        </p:spPr>
      </p:pic>
      <p:pic>
        <p:nvPicPr>
          <p:cNvPr id="47108" name="Picture 4"/>
          <p:cNvPicPr>
            <a:picLocks noChangeAspect="1" noChangeArrowheads="1"/>
          </p:cNvPicPr>
          <p:nvPr/>
        </p:nvPicPr>
        <p:blipFill>
          <a:blip r:embed="rId6" cstate="print"/>
          <a:srcRect/>
          <a:stretch>
            <a:fillRect/>
          </a:stretch>
        </p:blipFill>
        <p:spPr bwMode="auto">
          <a:xfrm>
            <a:off x="4938861" y="4653136"/>
            <a:ext cx="2657475" cy="1990725"/>
          </a:xfrm>
          <a:prstGeom prst="rect">
            <a:avLst/>
          </a:prstGeom>
          <a:noFill/>
          <a:ln w="9525">
            <a:noFill/>
            <a:miter lim="800000"/>
            <a:headEnd/>
            <a:tailEnd/>
          </a:ln>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95536" y="1124744"/>
            <a:ext cx="8229600" cy="1731243"/>
          </a:xfrm>
        </p:spPr>
        <p:txBody>
          <a:bodyPr/>
          <a:lstStyle/>
          <a:p>
            <a:r>
              <a:rPr lang="it-IT" dirty="0"/>
              <a:t>Convoglia tutte le fibre ottiche provenienti dall’esterno:</a:t>
            </a:r>
          </a:p>
          <a:p>
            <a:pPr marL="342900" indent="-216000">
              <a:spcAft>
                <a:spcPts val="300"/>
              </a:spcAft>
              <a:buFont typeface="Arial" panose="020B0604020202020204" pitchFamily="34" charset="0"/>
              <a:buChar char="•"/>
            </a:pPr>
            <a:r>
              <a:rPr lang="it-IT" dirty="0"/>
              <a:t>Canale Dati UdR;</a:t>
            </a:r>
          </a:p>
          <a:p>
            <a:pPr marL="342900" indent="-216000">
              <a:spcAft>
                <a:spcPts val="300"/>
              </a:spcAft>
              <a:buFont typeface="Arial" panose="020B0604020202020204" pitchFamily="34" charset="0"/>
              <a:buChar char="•"/>
            </a:pPr>
            <a:r>
              <a:rPr lang="it-IT" dirty="0"/>
              <a:t>Canale Diagnostico UdR;</a:t>
            </a:r>
          </a:p>
          <a:p>
            <a:pPr marL="342900" indent="-216000">
              <a:spcAft>
                <a:spcPts val="300"/>
              </a:spcAft>
              <a:buFont typeface="Arial" panose="020B0604020202020204" pitchFamily="34" charset="0"/>
              <a:buChar char="•"/>
            </a:pPr>
            <a:r>
              <a:rPr lang="it-IT" dirty="0"/>
              <a:t>Telecamere;</a:t>
            </a:r>
          </a:p>
          <a:p>
            <a:pPr marL="342900" indent="-216000">
              <a:spcAft>
                <a:spcPts val="300"/>
              </a:spcAft>
              <a:buFont typeface="Arial" panose="020B0604020202020204" pitchFamily="34" charset="0"/>
              <a:buChar char="•"/>
            </a:pPr>
            <a:r>
              <a:rPr lang="it-IT" dirty="0"/>
              <a:t>Fibre ottiche di riserva (</a:t>
            </a:r>
            <a:r>
              <a:rPr lang="it-IT" dirty="0" err="1"/>
              <a:t>Spare</a:t>
            </a:r>
            <a:r>
              <a:rPr lang="it-IT" dirty="0"/>
              <a:t>).</a:t>
            </a:r>
          </a:p>
        </p:txBody>
      </p:sp>
      <p:sp>
        <p:nvSpPr>
          <p:cNvPr id="4" name="Titolo 1"/>
          <p:cNvSpPr>
            <a:spLocks noGrp="1"/>
          </p:cNvSpPr>
          <p:nvPr>
            <p:ph type="title"/>
          </p:nvPr>
        </p:nvSpPr>
        <p:spPr>
          <a:xfrm>
            <a:off x="395536" y="163301"/>
            <a:ext cx="8229600" cy="861774"/>
          </a:xfrm>
        </p:spPr>
        <p:txBody>
          <a:bodyPr/>
          <a:lstStyle/>
          <a:p>
            <a:r>
              <a:rPr lang="it-IT" dirty="0">
                <a:solidFill>
                  <a:srgbClr val="FF0000"/>
                </a:solidFill>
              </a:rPr>
              <a:t>Apparati di Comunicazione</a:t>
            </a:r>
            <a:br>
              <a:rPr lang="it-IT" dirty="0">
                <a:solidFill>
                  <a:srgbClr val="FF0000"/>
                </a:solidFill>
              </a:rPr>
            </a:br>
            <a:r>
              <a:rPr lang="it-IT" sz="2400" dirty="0">
                <a:solidFill>
                  <a:srgbClr val="FF0000"/>
                </a:solidFill>
              </a:rPr>
              <a:t>Permutatore Ottico </a:t>
            </a:r>
            <a:endParaRPr lang="it-IT" sz="2400" spc="-200" dirty="0">
              <a:solidFill>
                <a:srgbClr val="FF0000"/>
              </a:solidFill>
            </a:endParaRPr>
          </a:p>
        </p:txBody>
      </p:sp>
      <p:pic>
        <p:nvPicPr>
          <p:cNvPr id="148482" name="Picture 2"/>
          <p:cNvPicPr>
            <a:picLocks noChangeAspect="1" noChangeArrowheads="1"/>
          </p:cNvPicPr>
          <p:nvPr/>
        </p:nvPicPr>
        <p:blipFill>
          <a:blip r:embed="rId3" cstate="print"/>
          <a:srcRect/>
          <a:stretch>
            <a:fillRect/>
          </a:stretch>
        </p:blipFill>
        <p:spPr bwMode="auto">
          <a:xfrm>
            <a:off x="1835697" y="3078958"/>
            <a:ext cx="5540076" cy="3589401"/>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0000"/>
                </a:solidFill>
              </a:rPr>
              <a:t>Collegamenti di Terra</a:t>
            </a:r>
          </a:p>
        </p:txBody>
      </p:sp>
      <p:sp>
        <p:nvSpPr>
          <p:cNvPr id="3" name="Segnaposto contenuto 2"/>
          <p:cNvSpPr>
            <a:spLocks noGrp="1"/>
          </p:cNvSpPr>
          <p:nvPr>
            <p:ph idx="1"/>
          </p:nvPr>
        </p:nvSpPr>
        <p:spPr>
          <a:xfrm>
            <a:off x="179512" y="764705"/>
            <a:ext cx="8964488" cy="1523494"/>
          </a:xfrm>
        </p:spPr>
        <p:txBody>
          <a:bodyPr/>
          <a:lstStyle/>
          <a:p>
            <a:pPr marL="126900">
              <a:spcAft>
                <a:spcPts val="300"/>
              </a:spcAft>
            </a:pPr>
            <a:r>
              <a:rPr lang="it-IT" b="1" dirty="0"/>
              <a:t>FINALITÀ DEL COLLEGAMENTO DI TERRA</a:t>
            </a:r>
          </a:p>
          <a:p>
            <a:pPr marL="342900" indent="-216000">
              <a:spcAft>
                <a:spcPts val="300"/>
              </a:spcAft>
              <a:buFont typeface="Arial" panose="020B0604020202020204" pitchFamily="34" charset="0"/>
              <a:buChar char="•"/>
            </a:pPr>
            <a:r>
              <a:rPr lang="it-IT" sz="1800" dirty="0"/>
              <a:t>Permette, alla corrente eventualmente presente sul suo involucro, di dirigersi verso una via preferenziale (terra), evitando che una persona a contatto con la stessa carcassa sia investita da una corrente “importante”. </a:t>
            </a:r>
          </a:p>
          <a:p>
            <a:pPr marL="342900" indent="-216000">
              <a:spcAft>
                <a:spcPts val="300"/>
              </a:spcAft>
              <a:buFont typeface="Arial" panose="020B0604020202020204" pitchFamily="34" charset="0"/>
              <a:buChar char="•"/>
            </a:pPr>
            <a:r>
              <a:rPr lang="it-IT" sz="1800" dirty="0"/>
              <a:t>Permette di scaricare a massa eventuali fulmini.</a:t>
            </a:r>
          </a:p>
        </p:txBody>
      </p:sp>
      <p:sp>
        <p:nvSpPr>
          <p:cNvPr id="4" name="CasellaDiTesto 3"/>
          <p:cNvSpPr txBox="1"/>
          <p:nvPr/>
        </p:nvSpPr>
        <p:spPr>
          <a:xfrm>
            <a:off x="251520" y="2928426"/>
            <a:ext cx="3781035" cy="1623521"/>
          </a:xfrm>
          <a:prstGeom prst="rect">
            <a:avLst/>
          </a:prstGeom>
          <a:noFill/>
        </p:spPr>
        <p:txBody>
          <a:bodyPr wrap="none" rtlCol="0">
            <a:spAutoFit/>
          </a:bodyPr>
          <a:lstStyle/>
          <a:p>
            <a:r>
              <a:rPr lang="it-IT" sz="2000" b="1" dirty="0">
                <a:solidFill>
                  <a:srgbClr val="345266"/>
                </a:solidFill>
              </a:rPr>
              <a:t>Sottosistemi non connessi a terra:</a:t>
            </a:r>
          </a:p>
          <a:p>
            <a:pPr marL="342900" indent="-216000">
              <a:spcAft>
                <a:spcPts val="300"/>
              </a:spcAft>
              <a:buFont typeface="Arial" panose="020B0604020202020204" pitchFamily="34" charset="0"/>
              <a:buChar char="•"/>
            </a:pPr>
            <a:r>
              <a:rPr lang="it-IT" dirty="0">
                <a:solidFill>
                  <a:srgbClr val="345266"/>
                </a:solidFill>
              </a:rPr>
              <a:t>Armadio UdC;</a:t>
            </a:r>
          </a:p>
          <a:p>
            <a:pPr marL="342900" indent="-216000">
              <a:spcAft>
                <a:spcPts val="300"/>
              </a:spcAft>
              <a:buFont typeface="Arial" panose="020B0604020202020204" pitchFamily="34" charset="0"/>
              <a:buChar char="•"/>
            </a:pPr>
            <a:r>
              <a:rPr lang="it-IT" dirty="0">
                <a:solidFill>
                  <a:srgbClr val="345266"/>
                </a:solidFill>
              </a:rPr>
              <a:t>UdR;</a:t>
            </a:r>
          </a:p>
          <a:p>
            <a:pPr marL="342900" indent="-216000">
              <a:spcAft>
                <a:spcPts val="300"/>
              </a:spcAft>
              <a:buFont typeface="Arial" panose="020B0604020202020204" pitchFamily="34" charset="0"/>
              <a:buChar char="•"/>
            </a:pPr>
            <a:r>
              <a:rPr lang="it-IT" dirty="0">
                <a:solidFill>
                  <a:srgbClr val="345266"/>
                </a:solidFill>
              </a:rPr>
              <a:t>Telecamere.</a:t>
            </a:r>
          </a:p>
          <a:p>
            <a:endParaRPr lang="it-IT" dirty="0"/>
          </a:p>
        </p:txBody>
      </p:sp>
      <p:sp>
        <p:nvSpPr>
          <p:cNvPr id="5" name="CasellaDiTesto 4"/>
          <p:cNvSpPr txBox="1"/>
          <p:nvPr/>
        </p:nvSpPr>
        <p:spPr>
          <a:xfrm>
            <a:off x="4310626" y="2928426"/>
            <a:ext cx="4653862" cy="1231106"/>
          </a:xfrm>
          <a:prstGeom prst="rect">
            <a:avLst/>
          </a:prstGeom>
          <a:noFill/>
        </p:spPr>
        <p:txBody>
          <a:bodyPr wrap="square" rtlCol="0">
            <a:spAutoFit/>
          </a:bodyPr>
          <a:lstStyle/>
          <a:p>
            <a:r>
              <a:rPr lang="it-IT" sz="2000" b="1" dirty="0">
                <a:solidFill>
                  <a:srgbClr val="345266"/>
                </a:solidFill>
              </a:rPr>
              <a:t>Sottosistemi connessi a terra (rotaia):</a:t>
            </a:r>
          </a:p>
          <a:p>
            <a:pPr marL="342900" indent="-216000">
              <a:spcAft>
                <a:spcPts val="300"/>
              </a:spcAft>
              <a:buFont typeface="Arial" panose="020B0604020202020204" pitchFamily="34" charset="0"/>
              <a:buChar char="•"/>
            </a:pPr>
            <a:r>
              <a:rPr lang="it-IT" dirty="0">
                <a:solidFill>
                  <a:srgbClr val="345266"/>
                </a:solidFill>
              </a:rPr>
              <a:t>Target Fissi ubicati ad una distanza di ameno  3m dal centro binario su linee elettrificate a 3 KV DC.</a:t>
            </a:r>
            <a:endParaRPr lang="it-IT" dirty="0"/>
          </a:p>
        </p:txBody>
      </p:sp>
      <p:sp>
        <p:nvSpPr>
          <p:cNvPr id="6" name="CasellaDiTesto 5"/>
          <p:cNvSpPr txBox="1"/>
          <p:nvPr/>
        </p:nvSpPr>
        <p:spPr>
          <a:xfrm>
            <a:off x="251520" y="4509120"/>
            <a:ext cx="8640960" cy="1308050"/>
          </a:xfrm>
          <a:prstGeom prst="rect">
            <a:avLst/>
          </a:prstGeom>
          <a:noFill/>
        </p:spPr>
        <p:txBody>
          <a:bodyPr wrap="square" rtlCol="0">
            <a:spAutoFit/>
          </a:bodyPr>
          <a:lstStyle/>
          <a:p>
            <a:r>
              <a:rPr lang="it-IT" sz="2000" b="1" dirty="0">
                <a:solidFill>
                  <a:srgbClr val="345266"/>
                </a:solidFill>
              </a:rPr>
              <a:t>Sono connessi all’armatura metallica del plinto  (per “scaricare” fulmini)</a:t>
            </a:r>
            <a:r>
              <a:rPr lang="it-IT" sz="2000" dirty="0">
                <a:solidFill>
                  <a:srgbClr val="345266"/>
                </a:solidFill>
              </a:rPr>
              <a:t>:</a:t>
            </a:r>
          </a:p>
          <a:p>
            <a:pPr marL="342900" indent="-216000">
              <a:spcAft>
                <a:spcPts val="300"/>
              </a:spcAft>
              <a:buFont typeface="Arial" panose="020B0604020202020204" pitchFamily="34" charset="0"/>
              <a:buChar char="•"/>
            </a:pPr>
            <a:r>
              <a:rPr lang="it-IT" dirty="0">
                <a:solidFill>
                  <a:srgbClr val="345266"/>
                </a:solidFill>
              </a:rPr>
              <a:t>Target Fissi (tutti);</a:t>
            </a:r>
          </a:p>
          <a:p>
            <a:pPr marL="342900" indent="-216000">
              <a:spcAft>
                <a:spcPts val="300"/>
              </a:spcAft>
              <a:buFont typeface="Arial" panose="020B0604020202020204" pitchFamily="34" charset="0"/>
              <a:buChar char="•"/>
            </a:pPr>
            <a:r>
              <a:rPr lang="it-IT" dirty="0">
                <a:solidFill>
                  <a:srgbClr val="345266"/>
                </a:solidFill>
              </a:rPr>
              <a:t>Basamento struttura del palo in vetroresina dell’ UdR/Telecamere.</a:t>
            </a:r>
          </a:p>
          <a:p>
            <a:endParaRPr lang="it-IT"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88640"/>
            <a:ext cx="8229600" cy="492443"/>
          </a:xfrm>
        </p:spPr>
        <p:txBody>
          <a:bodyPr/>
          <a:lstStyle/>
          <a:p>
            <a:r>
              <a:rPr lang="it-IT" dirty="0">
                <a:solidFill>
                  <a:srgbClr val="FF0000"/>
                </a:solidFill>
              </a:rPr>
              <a:t>Sottosistema “Ausiliario”</a:t>
            </a:r>
            <a:endParaRPr lang="it-IT" sz="2400" dirty="0"/>
          </a:p>
        </p:txBody>
      </p:sp>
      <p:pic>
        <p:nvPicPr>
          <p:cNvPr id="18434" name="Picture 2"/>
          <p:cNvPicPr>
            <a:picLocks noChangeAspect="1" noChangeArrowheads="1"/>
          </p:cNvPicPr>
          <p:nvPr/>
        </p:nvPicPr>
        <p:blipFill>
          <a:blip r:embed="rId3" cstate="print"/>
          <a:srcRect/>
          <a:stretch>
            <a:fillRect/>
          </a:stretch>
        </p:blipFill>
        <p:spPr bwMode="auto">
          <a:xfrm>
            <a:off x="179512" y="2708920"/>
            <a:ext cx="4171950" cy="2781300"/>
          </a:xfrm>
          <a:prstGeom prst="rect">
            <a:avLst/>
          </a:prstGeom>
          <a:noFill/>
          <a:ln w="9525">
            <a:noFill/>
            <a:miter lim="800000"/>
            <a:headEnd/>
            <a:tailEnd/>
          </a:ln>
        </p:spPr>
      </p:pic>
      <p:sp>
        <p:nvSpPr>
          <p:cNvPr id="5" name="CasellaDiTesto 4"/>
          <p:cNvSpPr txBox="1"/>
          <p:nvPr/>
        </p:nvSpPr>
        <p:spPr>
          <a:xfrm>
            <a:off x="755576" y="2204864"/>
            <a:ext cx="3312368" cy="461665"/>
          </a:xfrm>
          <a:prstGeom prst="rect">
            <a:avLst/>
          </a:prstGeom>
          <a:noFill/>
        </p:spPr>
        <p:txBody>
          <a:bodyPr wrap="square" rtlCol="0">
            <a:spAutoFit/>
          </a:bodyPr>
          <a:lstStyle/>
          <a:p>
            <a:r>
              <a:rPr lang="it-IT" sz="2400" b="1" spc="-100" dirty="0">
                <a:solidFill>
                  <a:srgbClr val="345266"/>
                </a:solidFill>
                <a:latin typeface="+mj-lt"/>
                <a:ea typeface="+mj-ea"/>
                <a:cs typeface="+mj-cs"/>
              </a:rPr>
              <a:t>Postazione di Controllo</a:t>
            </a:r>
          </a:p>
        </p:txBody>
      </p:sp>
      <p:sp>
        <p:nvSpPr>
          <p:cNvPr id="6" name="CasellaDiTesto 5"/>
          <p:cNvSpPr txBox="1"/>
          <p:nvPr/>
        </p:nvSpPr>
        <p:spPr>
          <a:xfrm>
            <a:off x="5364088" y="2204864"/>
            <a:ext cx="3312368" cy="461665"/>
          </a:xfrm>
          <a:prstGeom prst="rect">
            <a:avLst/>
          </a:prstGeom>
          <a:noFill/>
        </p:spPr>
        <p:txBody>
          <a:bodyPr wrap="square" rtlCol="0">
            <a:spAutoFit/>
          </a:bodyPr>
          <a:lstStyle/>
          <a:p>
            <a:r>
              <a:rPr lang="it-IT" sz="2400" b="1" spc="-100" dirty="0">
                <a:solidFill>
                  <a:srgbClr val="345266"/>
                </a:solidFill>
                <a:latin typeface="+mj-lt"/>
                <a:ea typeface="+mj-ea"/>
                <a:cs typeface="+mj-cs"/>
              </a:rPr>
              <a:t>Software “PCCS Client”</a:t>
            </a:r>
          </a:p>
        </p:txBody>
      </p:sp>
      <p:pic>
        <p:nvPicPr>
          <p:cNvPr id="18436" name="Picture 4"/>
          <p:cNvPicPr>
            <a:picLocks noChangeAspect="1" noChangeArrowheads="1"/>
          </p:cNvPicPr>
          <p:nvPr/>
        </p:nvPicPr>
        <p:blipFill>
          <a:blip r:embed="rId4" cstate="print"/>
          <a:srcRect/>
          <a:stretch>
            <a:fillRect/>
          </a:stretch>
        </p:blipFill>
        <p:spPr bwMode="auto">
          <a:xfrm>
            <a:off x="4688014" y="2708921"/>
            <a:ext cx="4359116" cy="2760345"/>
          </a:xfrm>
          <a:prstGeom prst="rect">
            <a:avLst/>
          </a:prstGeom>
          <a:noFill/>
          <a:ln w="9525">
            <a:noFill/>
            <a:miter lim="800000"/>
            <a:headEnd/>
            <a:tailEnd/>
          </a:ln>
        </p:spPr>
      </p:pic>
      <p:sp>
        <p:nvSpPr>
          <p:cNvPr id="3" name="CasellaDiTesto 2">
            <a:extLst>
              <a:ext uri="{FF2B5EF4-FFF2-40B4-BE49-F238E27FC236}">
                <a16:creationId xmlns:a16="http://schemas.microsoft.com/office/drawing/2014/main" id="{A31E58EE-16EC-2277-4A73-E850D92BABA6}"/>
              </a:ext>
            </a:extLst>
          </p:cNvPr>
          <p:cNvSpPr txBox="1"/>
          <p:nvPr/>
        </p:nvSpPr>
        <p:spPr>
          <a:xfrm>
            <a:off x="467544" y="887231"/>
            <a:ext cx="8280920" cy="830997"/>
          </a:xfrm>
          <a:prstGeom prst="rect">
            <a:avLst/>
          </a:prstGeom>
          <a:noFill/>
        </p:spPr>
        <p:txBody>
          <a:bodyPr wrap="square">
            <a:spAutoFit/>
          </a:bodyPr>
          <a:lstStyle/>
          <a:p>
            <a:r>
              <a:rPr lang="it-IT" sz="2400" b="1" spc="-100" dirty="0">
                <a:solidFill>
                  <a:srgbClr val="345266"/>
                </a:solidFill>
                <a:latin typeface="+mj-lt"/>
                <a:ea typeface="+mj-ea"/>
                <a:cs typeface="+mj-cs"/>
              </a:rPr>
              <a:t>Sottosistema di Posto Centrale di Stazione  o  anche denominata “Postazione Controllo Centrale Sistema” di Stazione (PCCS di Stazione)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492443"/>
          </a:xfrm>
        </p:spPr>
        <p:txBody>
          <a:bodyPr/>
          <a:lstStyle/>
          <a:p>
            <a:r>
              <a:rPr lang="it-IT" dirty="0">
                <a:solidFill>
                  <a:srgbClr val="FF0000"/>
                </a:solidFill>
              </a:rPr>
              <a:t>Sottosistema “Ausiliario”</a:t>
            </a:r>
            <a:endParaRPr lang="it-IT" sz="2400" dirty="0"/>
          </a:p>
        </p:txBody>
      </p:sp>
      <p:pic>
        <p:nvPicPr>
          <p:cNvPr id="4" name="Picture 2"/>
          <p:cNvPicPr>
            <a:picLocks noChangeAspect="1" noChangeArrowheads="1"/>
          </p:cNvPicPr>
          <p:nvPr/>
        </p:nvPicPr>
        <p:blipFill>
          <a:blip r:embed="rId3" cstate="print"/>
          <a:srcRect/>
          <a:stretch>
            <a:fillRect/>
          </a:stretch>
        </p:blipFill>
        <p:spPr bwMode="auto">
          <a:xfrm>
            <a:off x="179512" y="2708920"/>
            <a:ext cx="4171950" cy="2781300"/>
          </a:xfrm>
          <a:prstGeom prst="rect">
            <a:avLst/>
          </a:prstGeom>
          <a:noFill/>
          <a:ln w="9525">
            <a:noFill/>
            <a:miter lim="800000"/>
            <a:headEnd/>
            <a:tailEnd/>
          </a:ln>
        </p:spPr>
      </p:pic>
      <p:sp>
        <p:nvSpPr>
          <p:cNvPr id="5" name="CasellaDiTesto 4"/>
          <p:cNvSpPr txBox="1"/>
          <p:nvPr/>
        </p:nvSpPr>
        <p:spPr>
          <a:xfrm>
            <a:off x="755576" y="2204864"/>
            <a:ext cx="3312368" cy="461665"/>
          </a:xfrm>
          <a:prstGeom prst="rect">
            <a:avLst/>
          </a:prstGeom>
          <a:noFill/>
        </p:spPr>
        <p:txBody>
          <a:bodyPr wrap="square" rtlCol="0">
            <a:spAutoFit/>
          </a:bodyPr>
          <a:lstStyle/>
          <a:p>
            <a:r>
              <a:rPr lang="it-IT" sz="2400" b="1" spc="-100" dirty="0">
                <a:solidFill>
                  <a:srgbClr val="345266"/>
                </a:solidFill>
                <a:latin typeface="+mj-lt"/>
                <a:ea typeface="+mj-ea"/>
                <a:cs typeface="+mj-cs"/>
              </a:rPr>
              <a:t>Postazione di Controllo</a:t>
            </a:r>
          </a:p>
        </p:txBody>
      </p:sp>
      <p:pic>
        <p:nvPicPr>
          <p:cNvPr id="19458" name="Picture 2"/>
          <p:cNvPicPr>
            <a:picLocks noChangeAspect="1" noChangeArrowheads="1"/>
          </p:cNvPicPr>
          <p:nvPr/>
        </p:nvPicPr>
        <p:blipFill>
          <a:blip r:embed="rId4" cstate="print"/>
          <a:srcRect/>
          <a:stretch>
            <a:fillRect/>
          </a:stretch>
        </p:blipFill>
        <p:spPr bwMode="auto">
          <a:xfrm>
            <a:off x="4499992" y="2708920"/>
            <a:ext cx="4442841" cy="2729675"/>
          </a:xfrm>
          <a:prstGeom prst="rect">
            <a:avLst/>
          </a:prstGeom>
          <a:noFill/>
          <a:ln w="9525">
            <a:noFill/>
            <a:miter lim="800000"/>
            <a:headEnd/>
            <a:tailEnd/>
          </a:ln>
        </p:spPr>
      </p:pic>
      <p:sp>
        <p:nvSpPr>
          <p:cNvPr id="7" name="CasellaDiTesto 6"/>
          <p:cNvSpPr txBox="1"/>
          <p:nvPr/>
        </p:nvSpPr>
        <p:spPr>
          <a:xfrm>
            <a:off x="5364088" y="2204864"/>
            <a:ext cx="3312368" cy="461665"/>
          </a:xfrm>
          <a:prstGeom prst="rect">
            <a:avLst/>
          </a:prstGeom>
          <a:noFill/>
        </p:spPr>
        <p:txBody>
          <a:bodyPr wrap="square" rtlCol="0">
            <a:spAutoFit/>
          </a:bodyPr>
          <a:lstStyle/>
          <a:p>
            <a:r>
              <a:rPr lang="it-IT" sz="2400" b="1" spc="-100" dirty="0">
                <a:solidFill>
                  <a:srgbClr val="345266"/>
                </a:solidFill>
                <a:latin typeface="+mj-lt"/>
                <a:ea typeface="+mj-ea"/>
                <a:cs typeface="+mj-cs"/>
              </a:rPr>
              <a:t>Software “PCCS Client”</a:t>
            </a:r>
          </a:p>
        </p:txBody>
      </p:sp>
      <p:sp>
        <p:nvSpPr>
          <p:cNvPr id="6" name="CasellaDiTesto 5">
            <a:extLst>
              <a:ext uri="{FF2B5EF4-FFF2-40B4-BE49-F238E27FC236}">
                <a16:creationId xmlns:a16="http://schemas.microsoft.com/office/drawing/2014/main" id="{83BEE202-0173-1292-D3D5-3E2AA218FC79}"/>
              </a:ext>
            </a:extLst>
          </p:cNvPr>
          <p:cNvSpPr txBox="1"/>
          <p:nvPr/>
        </p:nvSpPr>
        <p:spPr>
          <a:xfrm>
            <a:off x="395536" y="767615"/>
            <a:ext cx="8280920" cy="1200329"/>
          </a:xfrm>
          <a:prstGeom prst="rect">
            <a:avLst/>
          </a:prstGeom>
          <a:noFill/>
        </p:spPr>
        <p:txBody>
          <a:bodyPr wrap="square">
            <a:spAutoFit/>
          </a:bodyPr>
          <a:lstStyle/>
          <a:p>
            <a:r>
              <a:rPr lang="it-IT" sz="2400" b="1" spc="-100" dirty="0">
                <a:solidFill>
                  <a:srgbClr val="345266"/>
                </a:solidFill>
                <a:latin typeface="+mj-lt"/>
                <a:ea typeface="+mj-ea"/>
                <a:cs typeface="+mj-cs"/>
              </a:rPr>
              <a:t>Sottosistema di Posto Centrale di Manutenzione  o anche denominata “Postazione Controllo Centrale Sistema” di Manutenzione </a:t>
            </a:r>
          </a:p>
          <a:p>
            <a:r>
              <a:rPr lang="it-IT" sz="2400" b="1" spc="-100" dirty="0">
                <a:solidFill>
                  <a:srgbClr val="345266"/>
                </a:solidFill>
                <a:latin typeface="+mj-lt"/>
                <a:ea typeface="+mj-ea"/>
                <a:cs typeface="+mj-cs"/>
              </a:rPr>
              <a:t>(PCCS di Manutenzione)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0000"/>
                </a:solidFill>
              </a:rPr>
              <a:t>Esempi applicativi d’installazione: 1 UdR</a:t>
            </a:r>
          </a:p>
        </p:txBody>
      </p:sp>
      <p:pic>
        <p:nvPicPr>
          <p:cNvPr id="15362" name="Picture 2" descr="\\10.4.11.138\Public\PAI-PL\Corso PAIPL\Immagine1.bmp"/>
          <p:cNvPicPr>
            <a:picLocks noChangeAspect="1" noChangeArrowheads="1"/>
          </p:cNvPicPr>
          <p:nvPr/>
        </p:nvPicPr>
        <p:blipFill>
          <a:blip r:embed="rId3" cstate="print"/>
          <a:srcRect/>
          <a:stretch>
            <a:fillRect/>
          </a:stretch>
        </p:blipFill>
        <p:spPr bwMode="auto">
          <a:xfrm>
            <a:off x="203645" y="1124745"/>
            <a:ext cx="8562594" cy="468934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51520" y="188640"/>
            <a:ext cx="8229600" cy="492443"/>
          </a:xfrm>
        </p:spPr>
        <p:txBody>
          <a:bodyPr/>
          <a:lstStyle/>
          <a:p>
            <a:r>
              <a:rPr lang="it-IT" dirty="0">
                <a:solidFill>
                  <a:srgbClr val="FF0000"/>
                </a:solidFill>
              </a:rPr>
              <a:t>Esempi applicativi d’installazione: 2 UdR</a:t>
            </a:r>
            <a:endParaRPr lang="it-IT" dirty="0"/>
          </a:p>
        </p:txBody>
      </p:sp>
      <p:sp>
        <p:nvSpPr>
          <p:cNvPr id="3" name="Segnaposto contenuto 2"/>
          <p:cNvSpPr>
            <a:spLocks noGrp="1"/>
          </p:cNvSpPr>
          <p:nvPr>
            <p:ph idx="1"/>
          </p:nvPr>
        </p:nvSpPr>
        <p:spPr/>
        <p:txBody>
          <a:bodyPr/>
          <a:lstStyle/>
          <a:p>
            <a:endParaRPr lang="it-IT" dirty="0"/>
          </a:p>
        </p:txBody>
      </p:sp>
      <p:pic>
        <p:nvPicPr>
          <p:cNvPr id="16386" name="Picture 2" descr="\\10.4.11.138\Public\PAI-PL\Corso PAIPL\Immagine4.bmp"/>
          <p:cNvPicPr>
            <a:picLocks noChangeAspect="1" noChangeArrowheads="1"/>
          </p:cNvPicPr>
          <p:nvPr/>
        </p:nvPicPr>
        <p:blipFill>
          <a:blip r:embed="rId3" cstate="print"/>
          <a:srcRect/>
          <a:stretch>
            <a:fillRect/>
          </a:stretch>
        </p:blipFill>
        <p:spPr bwMode="auto">
          <a:xfrm>
            <a:off x="467544" y="764704"/>
            <a:ext cx="8171879" cy="568118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188640"/>
            <a:ext cx="8229600" cy="430887"/>
          </a:xfrm>
        </p:spPr>
        <p:txBody>
          <a:bodyPr/>
          <a:lstStyle/>
          <a:p>
            <a:r>
              <a:rPr lang="it-IT" sz="2800" dirty="0" err="1">
                <a:solidFill>
                  <a:srgbClr val="FF0000"/>
                </a:solidFill>
              </a:rPr>
              <a:t>Tool</a:t>
            </a:r>
            <a:r>
              <a:rPr lang="it-IT" sz="2800" dirty="0">
                <a:solidFill>
                  <a:srgbClr val="FF0000"/>
                </a:solidFill>
              </a:rPr>
              <a:t> di Calibrazione/Configurazione/Manutenzione (TCCM)</a:t>
            </a:r>
          </a:p>
        </p:txBody>
      </p:sp>
      <p:sp>
        <p:nvSpPr>
          <p:cNvPr id="3" name="Segnaposto contenuto 2"/>
          <p:cNvSpPr>
            <a:spLocks noGrp="1"/>
          </p:cNvSpPr>
          <p:nvPr>
            <p:ph idx="1"/>
          </p:nvPr>
        </p:nvSpPr>
        <p:spPr>
          <a:xfrm>
            <a:off x="1630016" y="4869160"/>
            <a:ext cx="5904656" cy="1631216"/>
          </a:xfrm>
        </p:spPr>
        <p:txBody>
          <a:bodyPr/>
          <a:lstStyle/>
          <a:p>
            <a:r>
              <a:rPr lang="it-IT" sz="2400" b="1" spc="-100" dirty="0">
                <a:latin typeface="+mj-lt"/>
                <a:ea typeface="+mj-ea"/>
                <a:cs typeface="+mj-cs"/>
              </a:rPr>
              <a:t>Consente di effettuare:</a:t>
            </a:r>
          </a:p>
          <a:p>
            <a:pPr marL="342900" indent="-216000">
              <a:spcAft>
                <a:spcPts val="300"/>
              </a:spcAft>
              <a:buFont typeface="Arial" panose="020B0604020202020204" pitchFamily="34" charset="0"/>
              <a:buChar char="•"/>
            </a:pPr>
            <a:r>
              <a:rPr lang="it-IT" sz="1800" dirty="0"/>
              <a:t>Calibrazione UdR (in fabbrica Mermec);</a:t>
            </a:r>
            <a:endParaRPr lang="it-IT" sz="1800" dirty="0">
              <a:sym typeface="Wingdings" pitchFamily="2" charset="2"/>
            </a:endParaRPr>
          </a:p>
          <a:p>
            <a:pPr marL="342900" indent="-216000">
              <a:spcAft>
                <a:spcPts val="300"/>
              </a:spcAft>
              <a:buFont typeface="Arial" panose="020B0604020202020204" pitchFamily="34" charset="0"/>
              <a:buChar char="•"/>
            </a:pPr>
            <a:r>
              <a:rPr lang="it-IT" sz="1800" dirty="0">
                <a:sym typeface="Wingdings" pitchFamily="2" charset="2"/>
              </a:rPr>
              <a:t>Configurazione dei Sottosistemi UdC, UdR; </a:t>
            </a:r>
          </a:p>
          <a:p>
            <a:pPr marL="342900" indent="-216000">
              <a:spcAft>
                <a:spcPts val="300"/>
              </a:spcAft>
              <a:buFont typeface="Arial" panose="020B0604020202020204" pitchFamily="34" charset="0"/>
              <a:buChar char="•"/>
            </a:pPr>
            <a:r>
              <a:rPr lang="it-IT" sz="1800" dirty="0">
                <a:sym typeface="Wingdings" pitchFamily="2" charset="2"/>
              </a:rPr>
              <a:t>Manutenzione dei Sottosistemi UdC, UdR, Telecamere.</a:t>
            </a:r>
          </a:p>
        </p:txBody>
      </p:sp>
      <p:pic>
        <p:nvPicPr>
          <p:cNvPr id="14338" name="Picture 2"/>
          <p:cNvPicPr>
            <a:picLocks noChangeAspect="1" noChangeArrowheads="1"/>
          </p:cNvPicPr>
          <p:nvPr/>
        </p:nvPicPr>
        <p:blipFill>
          <a:blip r:embed="rId3" cstate="print"/>
          <a:srcRect/>
          <a:stretch>
            <a:fillRect/>
          </a:stretch>
        </p:blipFill>
        <p:spPr bwMode="auto">
          <a:xfrm>
            <a:off x="1331640" y="764704"/>
            <a:ext cx="6327458" cy="37147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0000"/>
                </a:solidFill>
              </a:rPr>
              <a:t>Configurazione UDR</a:t>
            </a:r>
          </a:p>
        </p:txBody>
      </p:sp>
      <p:sp>
        <p:nvSpPr>
          <p:cNvPr id="3" name="Segnaposto contenuto 2"/>
          <p:cNvSpPr>
            <a:spLocks noGrp="1"/>
          </p:cNvSpPr>
          <p:nvPr>
            <p:ph idx="1"/>
          </p:nvPr>
        </p:nvSpPr>
        <p:spPr>
          <a:xfrm>
            <a:off x="179512" y="764704"/>
            <a:ext cx="8507288" cy="946413"/>
          </a:xfrm>
        </p:spPr>
        <p:txBody>
          <a:bodyPr/>
          <a:lstStyle/>
          <a:p>
            <a:r>
              <a:rPr lang="it-IT" sz="1800" b="1" dirty="0"/>
              <a:t>Quando va riconfigurata?</a:t>
            </a:r>
          </a:p>
          <a:p>
            <a:pPr marL="342900" indent="-216000">
              <a:spcAft>
                <a:spcPts val="300"/>
              </a:spcAft>
              <a:buFont typeface="Arial" panose="020B0604020202020204" pitchFamily="34" charset="0"/>
              <a:buChar char="•"/>
            </a:pPr>
            <a:r>
              <a:rPr lang="it-IT" sz="1800" dirty="0"/>
              <a:t>Modifica area PL (ES: costruzione nuovo cordolo, rifacimento della sede, </a:t>
            </a:r>
            <a:r>
              <a:rPr lang="it-IT" sz="1800" dirty="0" err="1"/>
              <a:t>etc</a:t>
            </a:r>
            <a:r>
              <a:rPr lang="it-IT" sz="1800" dirty="0"/>
              <a:t>);</a:t>
            </a:r>
          </a:p>
          <a:p>
            <a:pPr marL="342900" indent="-216000">
              <a:spcAft>
                <a:spcPts val="300"/>
              </a:spcAft>
              <a:buFont typeface="Arial" panose="020B0604020202020204" pitchFamily="34" charset="0"/>
              <a:buChar char="•"/>
            </a:pPr>
            <a:r>
              <a:rPr lang="it-IT" sz="1800" dirty="0"/>
              <a:t>Sostituzione UdR.</a:t>
            </a:r>
          </a:p>
        </p:txBody>
      </p:sp>
      <p:pic>
        <p:nvPicPr>
          <p:cNvPr id="112641" name="Picture 1"/>
          <p:cNvPicPr>
            <a:picLocks noChangeAspect="1" noChangeArrowheads="1"/>
          </p:cNvPicPr>
          <p:nvPr/>
        </p:nvPicPr>
        <p:blipFill>
          <a:blip r:embed="rId3" cstate="print"/>
          <a:srcRect/>
          <a:stretch>
            <a:fillRect/>
          </a:stretch>
        </p:blipFill>
        <p:spPr bwMode="auto">
          <a:xfrm>
            <a:off x="1187624" y="2132856"/>
            <a:ext cx="6327458" cy="37147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0000"/>
                </a:solidFill>
              </a:rPr>
              <a:t>Configurazione UDR</a:t>
            </a:r>
          </a:p>
        </p:txBody>
      </p:sp>
      <p:sp>
        <p:nvSpPr>
          <p:cNvPr id="3" name="Segnaposto contenuto 2"/>
          <p:cNvSpPr>
            <a:spLocks noGrp="1"/>
          </p:cNvSpPr>
          <p:nvPr>
            <p:ph idx="1"/>
          </p:nvPr>
        </p:nvSpPr>
        <p:spPr>
          <a:xfrm>
            <a:off x="179512" y="988566"/>
            <a:ext cx="8507288" cy="1000274"/>
          </a:xfrm>
        </p:spPr>
        <p:txBody>
          <a:bodyPr/>
          <a:lstStyle/>
          <a:p>
            <a:pPr marL="584100" indent="-457200">
              <a:spcAft>
                <a:spcPts val="300"/>
              </a:spcAft>
              <a:buFont typeface="+mj-lt"/>
              <a:buAutoNum type="arabicPeriod"/>
            </a:pPr>
            <a:r>
              <a:rPr lang="it-IT" dirty="0"/>
              <a:t>Configurazione Fondo di Riferimento;</a:t>
            </a:r>
          </a:p>
          <a:p>
            <a:pPr marL="584100" indent="-457200">
              <a:spcAft>
                <a:spcPts val="300"/>
              </a:spcAft>
              <a:buFont typeface="+mj-lt"/>
              <a:buAutoNum type="arabicPeriod"/>
            </a:pPr>
            <a:r>
              <a:rPr lang="it-IT" dirty="0"/>
              <a:t>Configurazione Area/e PL;</a:t>
            </a:r>
          </a:p>
          <a:p>
            <a:pPr marL="584100" indent="-457200">
              <a:spcAft>
                <a:spcPts val="300"/>
              </a:spcAft>
              <a:buFont typeface="+mj-lt"/>
              <a:buAutoNum type="arabicPeriod"/>
            </a:pPr>
            <a:r>
              <a:rPr lang="it-IT" dirty="0"/>
              <a:t>Verifiche funzionali.</a:t>
            </a:r>
          </a:p>
        </p:txBody>
      </p:sp>
      <p:pic>
        <p:nvPicPr>
          <p:cNvPr id="112641" name="Picture 1"/>
          <p:cNvPicPr>
            <a:picLocks noChangeAspect="1" noChangeArrowheads="1"/>
          </p:cNvPicPr>
          <p:nvPr/>
        </p:nvPicPr>
        <p:blipFill>
          <a:blip r:embed="rId3" cstate="print"/>
          <a:srcRect/>
          <a:stretch>
            <a:fillRect/>
          </a:stretch>
        </p:blipFill>
        <p:spPr bwMode="auto">
          <a:xfrm>
            <a:off x="1269427" y="2492896"/>
            <a:ext cx="6327458" cy="3714750"/>
          </a:xfrm>
          <a:prstGeom prst="rect">
            <a:avLst/>
          </a:prstGeom>
          <a:noFill/>
          <a:ln w="9525">
            <a:noFill/>
            <a:miter lim="800000"/>
            <a:headEnd/>
            <a:tailEnd/>
          </a:ln>
        </p:spPr>
      </p:pic>
    </p:spTree>
    <p:extLst>
      <p:ext uri="{BB962C8B-B14F-4D97-AF65-F5344CB8AC3E}">
        <p14:creationId xmlns:p14="http://schemas.microsoft.com/office/powerpoint/2010/main" val="1213898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0000"/>
                </a:solidFill>
              </a:rPr>
              <a:t>Configurazione UDR dopo la sostituzione</a:t>
            </a:r>
          </a:p>
        </p:txBody>
      </p:sp>
      <p:sp>
        <p:nvSpPr>
          <p:cNvPr id="3" name="Segnaposto contenuto 2"/>
          <p:cNvSpPr>
            <a:spLocks noGrp="1"/>
          </p:cNvSpPr>
          <p:nvPr>
            <p:ph idx="1"/>
          </p:nvPr>
        </p:nvSpPr>
        <p:spPr>
          <a:xfrm>
            <a:off x="179512" y="919753"/>
            <a:ext cx="8507288" cy="276999"/>
          </a:xfrm>
        </p:spPr>
        <p:txBody>
          <a:bodyPr/>
          <a:lstStyle/>
          <a:p>
            <a:pPr marL="126900">
              <a:spcAft>
                <a:spcPts val="300"/>
              </a:spcAft>
            </a:pPr>
            <a:r>
              <a:rPr lang="it-IT" sz="1800" b="1" dirty="0"/>
              <a:t>1. Configurazione Fondo</a:t>
            </a:r>
          </a:p>
        </p:txBody>
      </p:sp>
      <p:pic>
        <p:nvPicPr>
          <p:cNvPr id="7" name="Immagine 6">
            <a:extLst>
              <a:ext uri="{FF2B5EF4-FFF2-40B4-BE49-F238E27FC236}">
                <a16:creationId xmlns:a16="http://schemas.microsoft.com/office/drawing/2014/main" id="{908250EE-0288-2213-728C-7CDED4BB03D3}"/>
              </a:ext>
            </a:extLst>
          </p:cNvPr>
          <p:cNvPicPr>
            <a:picLocks noChangeAspect="1"/>
          </p:cNvPicPr>
          <p:nvPr/>
        </p:nvPicPr>
        <p:blipFill>
          <a:blip r:embed="rId3"/>
          <a:stretch>
            <a:fillRect/>
          </a:stretch>
        </p:blipFill>
        <p:spPr>
          <a:xfrm>
            <a:off x="355324" y="1628800"/>
            <a:ext cx="8433351" cy="4646530"/>
          </a:xfrm>
          <a:prstGeom prst="rect">
            <a:avLst/>
          </a:prstGeom>
        </p:spPr>
      </p:pic>
    </p:spTree>
    <p:extLst>
      <p:ext uri="{BB962C8B-B14F-4D97-AF65-F5344CB8AC3E}">
        <p14:creationId xmlns:p14="http://schemas.microsoft.com/office/powerpoint/2010/main" val="1333412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9512" y="908721"/>
            <a:ext cx="8229600" cy="432048"/>
          </a:xfrm>
        </p:spPr>
        <p:txBody>
          <a:bodyPr/>
          <a:lstStyle/>
          <a:p>
            <a:pPr>
              <a:buFont typeface="Arial" pitchFamily="34" charset="0"/>
              <a:buChar char="•"/>
            </a:pPr>
            <a:r>
              <a:rPr lang="it-IT" dirty="0"/>
              <a:t>Dispositivo a protezione della circolazione ferroviaria.</a:t>
            </a:r>
          </a:p>
          <a:p>
            <a:endParaRPr lang="it-IT" dirty="0"/>
          </a:p>
        </p:txBody>
      </p:sp>
      <p:pic>
        <p:nvPicPr>
          <p:cNvPr id="62466" name="Picture 2"/>
          <p:cNvPicPr>
            <a:picLocks noChangeAspect="1" noChangeArrowheads="1"/>
          </p:cNvPicPr>
          <p:nvPr/>
        </p:nvPicPr>
        <p:blipFill>
          <a:blip r:embed="rId3" cstate="print"/>
          <a:srcRect/>
          <a:stretch>
            <a:fillRect/>
          </a:stretch>
        </p:blipFill>
        <p:spPr bwMode="auto">
          <a:xfrm>
            <a:off x="251520" y="1484784"/>
            <a:ext cx="3884400" cy="2587608"/>
          </a:xfrm>
          <a:prstGeom prst="rect">
            <a:avLst/>
          </a:prstGeom>
          <a:noFill/>
          <a:ln w="9525">
            <a:noFill/>
            <a:miter lim="800000"/>
            <a:headEnd/>
            <a:tailEnd/>
          </a:ln>
          <a:effectLst/>
        </p:spPr>
      </p:pic>
      <p:sp>
        <p:nvSpPr>
          <p:cNvPr id="5" name="Titolo 3"/>
          <p:cNvSpPr>
            <a:spLocks noGrp="1"/>
          </p:cNvSpPr>
          <p:nvPr>
            <p:ph type="title"/>
          </p:nvPr>
        </p:nvSpPr>
        <p:spPr/>
        <p:txBody>
          <a:bodyPr/>
          <a:lstStyle/>
          <a:p>
            <a:r>
              <a:rPr lang="it-IT" dirty="0">
                <a:solidFill>
                  <a:srgbClr val="FF0000"/>
                </a:solidFill>
              </a:rPr>
              <a:t>Sistema Rilevamento Ostacoli: PAI-PL</a:t>
            </a:r>
          </a:p>
        </p:txBody>
      </p:sp>
      <p:pic>
        <p:nvPicPr>
          <p:cNvPr id="62467" name="Picture 3" descr="C:\Documents and Settings\corrado.pisani\Desktop\Immagini presentazione\Incidente PL3.jpg"/>
          <p:cNvPicPr>
            <a:picLocks noChangeAspect="1" noChangeArrowheads="1"/>
          </p:cNvPicPr>
          <p:nvPr/>
        </p:nvPicPr>
        <p:blipFill>
          <a:blip r:embed="rId4" cstate="print"/>
          <a:srcRect/>
          <a:stretch>
            <a:fillRect/>
          </a:stretch>
        </p:blipFill>
        <p:spPr bwMode="auto">
          <a:xfrm>
            <a:off x="5436096" y="1556196"/>
            <a:ext cx="3206115" cy="1728788"/>
          </a:xfrm>
          <a:prstGeom prst="rect">
            <a:avLst/>
          </a:prstGeom>
          <a:noFill/>
        </p:spPr>
      </p:pic>
      <p:pic>
        <p:nvPicPr>
          <p:cNvPr id="62468" name="Picture 4"/>
          <p:cNvPicPr>
            <a:picLocks noChangeAspect="1" noChangeArrowheads="1"/>
          </p:cNvPicPr>
          <p:nvPr/>
        </p:nvPicPr>
        <p:blipFill>
          <a:blip r:embed="rId5" cstate="print"/>
          <a:srcRect/>
          <a:stretch>
            <a:fillRect/>
          </a:stretch>
        </p:blipFill>
        <p:spPr bwMode="auto">
          <a:xfrm>
            <a:off x="5436096" y="3605361"/>
            <a:ext cx="3268980" cy="2847975"/>
          </a:xfrm>
          <a:prstGeom prst="rect">
            <a:avLst/>
          </a:prstGeom>
          <a:noFill/>
          <a:ln w="9525">
            <a:noFill/>
            <a:miter lim="800000"/>
            <a:headEnd/>
            <a:tailEnd/>
          </a:ln>
          <a:effectLst/>
        </p:spPr>
      </p:pic>
      <p:pic>
        <p:nvPicPr>
          <p:cNvPr id="62469" name="Picture 5" descr="C:\Documents and Settings\corrado.pisani\Desktop\Immagini presentazione\Incidente PL.jpg"/>
          <p:cNvPicPr>
            <a:picLocks noChangeAspect="1" noChangeArrowheads="1"/>
          </p:cNvPicPr>
          <p:nvPr/>
        </p:nvPicPr>
        <p:blipFill>
          <a:blip r:embed="rId6" cstate="print"/>
          <a:srcRect/>
          <a:stretch>
            <a:fillRect/>
          </a:stretch>
        </p:blipFill>
        <p:spPr bwMode="auto">
          <a:xfrm>
            <a:off x="467544" y="4293096"/>
            <a:ext cx="3509963" cy="2335721"/>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0000"/>
                </a:solidFill>
              </a:rPr>
              <a:t>Configurazione UDR dopo la sostituzione</a:t>
            </a:r>
          </a:p>
        </p:txBody>
      </p:sp>
      <p:sp>
        <p:nvSpPr>
          <p:cNvPr id="3" name="Segnaposto contenuto 2"/>
          <p:cNvSpPr>
            <a:spLocks noGrp="1"/>
          </p:cNvSpPr>
          <p:nvPr>
            <p:ph idx="1"/>
          </p:nvPr>
        </p:nvSpPr>
        <p:spPr>
          <a:xfrm>
            <a:off x="179512" y="919753"/>
            <a:ext cx="8507288" cy="276999"/>
          </a:xfrm>
        </p:spPr>
        <p:txBody>
          <a:bodyPr/>
          <a:lstStyle/>
          <a:p>
            <a:pPr marL="126900">
              <a:spcAft>
                <a:spcPts val="300"/>
              </a:spcAft>
            </a:pPr>
            <a:r>
              <a:rPr lang="it-IT" sz="1800" b="1" dirty="0"/>
              <a:t>2. Configurazione Area con target mobili</a:t>
            </a:r>
          </a:p>
        </p:txBody>
      </p:sp>
      <p:pic>
        <p:nvPicPr>
          <p:cNvPr id="5" name="Immagine 4">
            <a:extLst>
              <a:ext uri="{FF2B5EF4-FFF2-40B4-BE49-F238E27FC236}">
                <a16:creationId xmlns:a16="http://schemas.microsoft.com/office/drawing/2014/main" id="{8999F27B-5278-F56B-C5B9-98748400032A}"/>
              </a:ext>
            </a:extLst>
          </p:cNvPr>
          <p:cNvPicPr>
            <a:picLocks noChangeAspect="1"/>
          </p:cNvPicPr>
          <p:nvPr/>
        </p:nvPicPr>
        <p:blipFill>
          <a:blip r:embed="rId3"/>
          <a:stretch>
            <a:fillRect/>
          </a:stretch>
        </p:blipFill>
        <p:spPr>
          <a:xfrm>
            <a:off x="485800" y="1556792"/>
            <a:ext cx="8172400" cy="4390844"/>
          </a:xfrm>
          <a:prstGeom prst="rect">
            <a:avLst/>
          </a:prstGeom>
        </p:spPr>
      </p:pic>
    </p:spTree>
    <p:extLst>
      <p:ext uri="{BB962C8B-B14F-4D97-AF65-F5344CB8AC3E}">
        <p14:creationId xmlns:p14="http://schemas.microsoft.com/office/powerpoint/2010/main" val="245034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0000"/>
                </a:solidFill>
              </a:rPr>
              <a:t>Configurazione UDR</a:t>
            </a:r>
          </a:p>
        </p:txBody>
      </p:sp>
      <p:sp>
        <p:nvSpPr>
          <p:cNvPr id="3" name="Segnaposto contenuto 2"/>
          <p:cNvSpPr>
            <a:spLocks noGrp="1"/>
          </p:cNvSpPr>
          <p:nvPr>
            <p:ph idx="1"/>
          </p:nvPr>
        </p:nvSpPr>
        <p:spPr>
          <a:xfrm>
            <a:off x="107504" y="2659558"/>
            <a:ext cx="2664296" cy="1538883"/>
          </a:xfrm>
        </p:spPr>
        <p:txBody>
          <a:bodyPr/>
          <a:lstStyle/>
          <a:p>
            <a:pPr marL="126900">
              <a:spcAft>
                <a:spcPts val="300"/>
              </a:spcAft>
            </a:pPr>
            <a:r>
              <a:rPr lang="it-IT" sz="1800" b="1" dirty="0"/>
              <a:t>3. Verifiche funzionali</a:t>
            </a:r>
          </a:p>
          <a:p>
            <a:pPr marL="412650" lvl="1" indent="-285750">
              <a:spcAft>
                <a:spcPts val="300"/>
              </a:spcAft>
              <a:buFont typeface="Arial" panose="020B0604020202020204" pitchFamily="34" charset="0"/>
              <a:buChar char="•"/>
            </a:pPr>
            <a:r>
              <a:rPr lang="it-IT" sz="1800" dirty="0"/>
              <a:t>Integrità sensore,</a:t>
            </a:r>
          </a:p>
          <a:p>
            <a:pPr marL="412650" lvl="1" indent="-285750">
              <a:spcAft>
                <a:spcPts val="300"/>
              </a:spcAft>
              <a:buFont typeface="Arial" panose="020B0604020202020204" pitchFamily="34" charset="0"/>
              <a:buChar char="•"/>
            </a:pPr>
            <a:r>
              <a:rPr lang="it-IT" sz="1800" dirty="0"/>
              <a:t>Atti Vandalici,</a:t>
            </a:r>
          </a:p>
          <a:p>
            <a:pPr marL="412650" lvl="1" indent="-285750">
              <a:spcAft>
                <a:spcPts val="300"/>
              </a:spcAft>
              <a:buFont typeface="Arial" panose="020B0604020202020204" pitchFamily="34" charset="0"/>
              <a:buChar char="•"/>
            </a:pPr>
            <a:r>
              <a:rPr lang="it-IT" sz="1800" dirty="0"/>
              <a:t>Target fisso,</a:t>
            </a:r>
          </a:p>
          <a:p>
            <a:pPr marL="412650" lvl="1" indent="-285750">
              <a:spcAft>
                <a:spcPts val="300"/>
              </a:spcAft>
              <a:buFont typeface="Arial" panose="020B0604020202020204" pitchFamily="34" charset="0"/>
              <a:buChar char="•"/>
            </a:pPr>
            <a:r>
              <a:rPr lang="it-IT" sz="1800" dirty="0"/>
              <a:t>Sensore con </a:t>
            </a:r>
            <a:r>
              <a:rPr lang="it-IT" sz="1800" dirty="0" err="1"/>
              <a:t>detection</a:t>
            </a:r>
            <a:r>
              <a:rPr lang="it-IT" sz="1800" dirty="0"/>
              <a:t>.</a:t>
            </a:r>
          </a:p>
        </p:txBody>
      </p:sp>
      <p:pic>
        <p:nvPicPr>
          <p:cNvPr id="8" name="Immagine 7">
            <a:extLst>
              <a:ext uri="{FF2B5EF4-FFF2-40B4-BE49-F238E27FC236}">
                <a16:creationId xmlns:a16="http://schemas.microsoft.com/office/drawing/2014/main" id="{605528C4-F8EF-5542-03B3-F8B5AF926BA7}"/>
              </a:ext>
            </a:extLst>
          </p:cNvPr>
          <p:cNvPicPr>
            <a:picLocks noChangeAspect="1"/>
          </p:cNvPicPr>
          <p:nvPr/>
        </p:nvPicPr>
        <p:blipFill>
          <a:blip r:embed="rId3"/>
          <a:stretch>
            <a:fillRect/>
          </a:stretch>
        </p:blipFill>
        <p:spPr>
          <a:xfrm>
            <a:off x="2771800" y="1395200"/>
            <a:ext cx="6225002" cy="4067600"/>
          </a:xfrm>
          <a:prstGeom prst="rect">
            <a:avLst/>
          </a:prstGeom>
        </p:spPr>
      </p:pic>
    </p:spTree>
    <p:extLst>
      <p:ext uri="{BB962C8B-B14F-4D97-AF65-F5344CB8AC3E}">
        <p14:creationId xmlns:p14="http://schemas.microsoft.com/office/powerpoint/2010/main" val="2259134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0000"/>
                </a:solidFill>
              </a:rPr>
              <a:t>Configurazione UDC</a:t>
            </a:r>
          </a:p>
        </p:txBody>
      </p:sp>
      <p:sp>
        <p:nvSpPr>
          <p:cNvPr id="7" name="Segnaposto contenuto 2">
            <a:extLst>
              <a:ext uri="{FF2B5EF4-FFF2-40B4-BE49-F238E27FC236}">
                <a16:creationId xmlns:a16="http://schemas.microsoft.com/office/drawing/2014/main" id="{ACC54B25-BC91-F7E9-1692-ED0D6D958CC8}"/>
              </a:ext>
            </a:extLst>
          </p:cNvPr>
          <p:cNvSpPr txBox="1">
            <a:spLocks/>
          </p:cNvSpPr>
          <p:nvPr/>
        </p:nvSpPr>
        <p:spPr>
          <a:xfrm>
            <a:off x="395536" y="1052736"/>
            <a:ext cx="2664296" cy="276999"/>
          </a:xfrm>
          <a:prstGeom prst="rect">
            <a:avLst/>
          </a:prstGeom>
        </p:spPr>
        <p:txBody>
          <a:bodyPr wrap="square" lIns="0" tIns="0" rIns="0" bIns="0">
            <a:spAutoFit/>
          </a:bodyPr>
          <a:lstStyle>
            <a:lvl1pPr marL="0" indent="0" algn="l" defTabSz="914400" rtl="0" eaLnBrk="1" latinLnBrk="0" hangingPunct="1">
              <a:spcBef>
                <a:spcPts val="0"/>
              </a:spcBef>
              <a:spcAft>
                <a:spcPts val="600"/>
              </a:spcAft>
              <a:buFont typeface="Arial" pitchFamily="34" charset="0"/>
              <a:buNone/>
              <a:defRPr kumimoji="0" lang="it-IT" sz="2000" b="0" i="0" u="none" strike="noStrike" kern="1200" cap="none" spc="0" normalizeH="0" baseline="0" noProof="0">
                <a:ln>
                  <a:noFill/>
                </a:ln>
                <a:solidFill>
                  <a:srgbClr val="345266"/>
                </a:solidFill>
                <a:effectLst/>
                <a:uLnTx/>
                <a:uFillTx/>
                <a:latin typeface="+mn-lt"/>
                <a:ea typeface="+mn-ea"/>
                <a:cs typeface="+mn-cs"/>
              </a:defRPr>
            </a:lvl1pPr>
            <a:lvl2pPr marL="0" indent="0" algn="l" defTabSz="914400" rtl="0" eaLnBrk="1" latinLnBrk="0" hangingPunct="1">
              <a:spcBef>
                <a:spcPts val="0"/>
              </a:spcBef>
              <a:spcAft>
                <a:spcPts val="600"/>
              </a:spcAft>
              <a:buFont typeface="Arial" pitchFamily="34" charset="0"/>
              <a:buNone/>
              <a:defRPr sz="2000" kern="1200">
                <a:solidFill>
                  <a:srgbClr val="345266"/>
                </a:solidFill>
                <a:latin typeface="+mn-lt"/>
                <a:ea typeface="+mn-ea"/>
                <a:cs typeface="+mn-cs"/>
              </a:defRPr>
            </a:lvl2pPr>
            <a:lvl3pPr marL="0" indent="0" algn="l" defTabSz="914400" rtl="0" eaLnBrk="1" latinLnBrk="0" hangingPunct="1">
              <a:spcBef>
                <a:spcPts val="0"/>
              </a:spcBef>
              <a:spcAft>
                <a:spcPts val="600"/>
              </a:spcAft>
              <a:buFont typeface="Arial" pitchFamily="34" charset="0"/>
              <a:buNone/>
              <a:defRPr sz="2000" kern="1200">
                <a:solidFill>
                  <a:srgbClr val="345266"/>
                </a:solidFill>
                <a:latin typeface="+mn-lt"/>
                <a:ea typeface="+mn-ea"/>
                <a:cs typeface="+mn-cs"/>
              </a:defRPr>
            </a:lvl3pPr>
            <a:lvl4pPr marL="0" indent="0" algn="l" defTabSz="914400" rtl="0" eaLnBrk="1" latinLnBrk="0" hangingPunct="1">
              <a:spcBef>
                <a:spcPts val="0"/>
              </a:spcBef>
              <a:spcAft>
                <a:spcPts val="600"/>
              </a:spcAft>
              <a:buFont typeface="Arial" pitchFamily="34" charset="0"/>
              <a:buNone/>
              <a:defRPr sz="2000" kern="1200">
                <a:solidFill>
                  <a:srgbClr val="345266"/>
                </a:solidFill>
                <a:latin typeface="+mn-lt"/>
                <a:ea typeface="+mn-ea"/>
                <a:cs typeface="+mn-cs"/>
              </a:defRPr>
            </a:lvl4pPr>
            <a:lvl5pPr marL="0" indent="0" algn="l" defTabSz="914400" rtl="0" eaLnBrk="1" latinLnBrk="0" hangingPunct="1">
              <a:spcBef>
                <a:spcPts val="0"/>
              </a:spcBef>
              <a:spcAft>
                <a:spcPts val="600"/>
              </a:spcAft>
              <a:buFont typeface="Arial" pitchFamily="34" charset="0"/>
              <a:buNone/>
              <a:defRPr sz="2000" kern="1200">
                <a:solidFill>
                  <a:srgbClr val="3452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6900">
              <a:spcAft>
                <a:spcPts val="300"/>
              </a:spcAft>
            </a:pPr>
            <a:r>
              <a:rPr lang="it-IT" sz="1800" b="1" dirty="0"/>
              <a:t>Verifiche funzionali</a:t>
            </a:r>
          </a:p>
        </p:txBody>
      </p:sp>
      <p:pic>
        <p:nvPicPr>
          <p:cNvPr id="9" name="Immagine 8">
            <a:extLst>
              <a:ext uri="{FF2B5EF4-FFF2-40B4-BE49-F238E27FC236}">
                <a16:creationId xmlns:a16="http://schemas.microsoft.com/office/drawing/2014/main" id="{4B2DF0E8-6D38-0F01-D7EB-58975AF9F401}"/>
              </a:ext>
            </a:extLst>
          </p:cNvPr>
          <p:cNvPicPr>
            <a:picLocks noChangeAspect="1"/>
          </p:cNvPicPr>
          <p:nvPr/>
        </p:nvPicPr>
        <p:blipFill>
          <a:blip r:embed="rId3"/>
          <a:stretch>
            <a:fillRect/>
          </a:stretch>
        </p:blipFill>
        <p:spPr>
          <a:xfrm>
            <a:off x="259432" y="1484784"/>
            <a:ext cx="8625136" cy="4708099"/>
          </a:xfrm>
          <a:prstGeom prst="rect">
            <a:avLst/>
          </a:prstGeom>
        </p:spPr>
      </p:pic>
    </p:spTree>
    <p:extLst>
      <p:ext uri="{BB962C8B-B14F-4D97-AF65-F5344CB8AC3E}">
        <p14:creationId xmlns:p14="http://schemas.microsoft.com/office/powerpoint/2010/main" val="344491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0000"/>
                </a:solidFill>
              </a:rPr>
              <a:t>Configurazione UDC</a:t>
            </a:r>
          </a:p>
        </p:txBody>
      </p:sp>
      <p:sp>
        <p:nvSpPr>
          <p:cNvPr id="7" name="Segnaposto contenuto 2">
            <a:extLst>
              <a:ext uri="{FF2B5EF4-FFF2-40B4-BE49-F238E27FC236}">
                <a16:creationId xmlns:a16="http://schemas.microsoft.com/office/drawing/2014/main" id="{ACC54B25-BC91-F7E9-1692-ED0D6D958CC8}"/>
              </a:ext>
            </a:extLst>
          </p:cNvPr>
          <p:cNvSpPr txBox="1">
            <a:spLocks/>
          </p:cNvSpPr>
          <p:nvPr/>
        </p:nvSpPr>
        <p:spPr>
          <a:xfrm>
            <a:off x="395536" y="1052736"/>
            <a:ext cx="2664296" cy="276999"/>
          </a:xfrm>
          <a:prstGeom prst="rect">
            <a:avLst/>
          </a:prstGeom>
        </p:spPr>
        <p:txBody>
          <a:bodyPr wrap="square" lIns="0" tIns="0" rIns="0" bIns="0">
            <a:spAutoFit/>
          </a:bodyPr>
          <a:lstStyle>
            <a:lvl1pPr marL="0" indent="0" algn="l" defTabSz="914400" rtl="0" eaLnBrk="1" latinLnBrk="0" hangingPunct="1">
              <a:spcBef>
                <a:spcPts val="0"/>
              </a:spcBef>
              <a:spcAft>
                <a:spcPts val="600"/>
              </a:spcAft>
              <a:buFont typeface="Arial" pitchFamily="34" charset="0"/>
              <a:buNone/>
              <a:defRPr kumimoji="0" lang="it-IT" sz="2000" b="0" i="0" u="none" strike="noStrike" kern="1200" cap="none" spc="0" normalizeH="0" baseline="0" noProof="0">
                <a:ln>
                  <a:noFill/>
                </a:ln>
                <a:solidFill>
                  <a:srgbClr val="345266"/>
                </a:solidFill>
                <a:effectLst/>
                <a:uLnTx/>
                <a:uFillTx/>
                <a:latin typeface="+mn-lt"/>
                <a:ea typeface="+mn-ea"/>
                <a:cs typeface="+mn-cs"/>
              </a:defRPr>
            </a:lvl1pPr>
            <a:lvl2pPr marL="0" indent="0" algn="l" defTabSz="914400" rtl="0" eaLnBrk="1" latinLnBrk="0" hangingPunct="1">
              <a:spcBef>
                <a:spcPts val="0"/>
              </a:spcBef>
              <a:spcAft>
                <a:spcPts val="600"/>
              </a:spcAft>
              <a:buFont typeface="Arial" pitchFamily="34" charset="0"/>
              <a:buNone/>
              <a:defRPr sz="2000" kern="1200">
                <a:solidFill>
                  <a:srgbClr val="345266"/>
                </a:solidFill>
                <a:latin typeface="+mn-lt"/>
                <a:ea typeface="+mn-ea"/>
                <a:cs typeface="+mn-cs"/>
              </a:defRPr>
            </a:lvl2pPr>
            <a:lvl3pPr marL="0" indent="0" algn="l" defTabSz="914400" rtl="0" eaLnBrk="1" latinLnBrk="0" hangingPunct="1">
              <a:spcBef>
                <a:spcPts val="0"/>
              </a:spcBef>
              <a:spcAft>
                <a:spcPts val="600"/>
              </a:spcAft>
              <a:buFont typeface="Arial" pitchFamily="34" charset="0"/>
              <a:buNone/>
              <a:defRPr sz="2000" kern="1200">
                <a:solidFill>
                  <a:srgbClr val="345266"/>
                </a:solidFill>
                <a:latin typeface="+mn-lt"/>
                <a:ea typeface="+mn-ea"/>
                <a:cs typeface="+mn-cs"/>
              </a:defRPr>
            </a:lvl3pPr>
            <a:lvl4pPr marL="0" indent="0" algn="l" defTabSz="914400" rtl="0" eaLnBrk="1" latinLnBrk="0" hangingPunct="1">
              <a:spcBef>
                <a:spcPts val="0"/>
              </a:spcBef>
              <a:spcAft>
                <a:spcPts val="600"/>
              </a:spcAft>
              <a:buFont typeface="Arial" pitchFamily="34" charset="0"/>
              <a:buNone/>
              <a:defRPr sz="2000" kern="1200">
                <a:solidFill>
                  <a:srgbClr val="345266"/>
                </a:solidFill>
                <a:latin typeface="+mn-lt"/>
                <a:ea typeface="+mn-ea"/>
                <a:cs typeface="+mn-cs"/>
              </a:defRPr>
            </a:lvl4pPr>
            <a:lvl5pPr marL="0" indent="0" algn="l" defTabSz="914400" rtl="0" eaLnBrk="1" latinLnBrk="0" hangingPunct="1">
              <a:spcBef>
                <a:spcPts val="0"/>
              </a:spcBef>
              <a:spcAft>
                <a:spcPts val="600"/>
              </a:spcAft>
              <a:buFont typeface="Arial" pitchFamily="34" charset="0"/>
              <a:buNone/>
              <a:defRPr sz="2000" kern="1200">
                <a:solidFill>
                  <a:srgbClr val="3452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6900">
              <a:spcAft>
                <a:spcPts val="300"/>
              </a:spcAft>
            </a:pPr>
            <a:r>
              <a:rPr lang="it-IT" sz="1800" b="1" dirty="0"/>
              <a:t>Verifiche funzionali</a:t>
            </a:r>
          </a:p>
        </p:txBody>
      </p:sp>
      <p:pic>
        <p:nvPicPr>
          <p:cNvPr id="4" name="Immagine 3">
            <a:extLst>
              <a:ext uri="{FF2B5EF4-FFF2-40B4-BE49-F238E27FC236}">
                <a16:creationId xmlns:a16="http://schemas.microsoft.com/office/drawing/2014/main" id="{3900026D-B328-202C-250F-13DC0EB4C00C}"/>
              </a:ext>
            </a:extLst>
          </p:cNvPr>
          <p:cNvPicPr>
            <a:picLocks noChangeAspect="1"/>
          </p:cNvPicPr>
          <p:nvPr/>
        </p:nvPicPr>
        <p:blipFill>
          <a:blip r:embed="rId3"/>
          <a:stretch>
            <a:fillRect/>
          </a:stretch>
        </p:blipFill>
        <p:spPr>
          <a:xfrm>
            <a:off x="316185" y="1446319"/>
            <a:ext cx="8511630" cy="4665536"/>
          </a:xfrm>
          <a:prstGeom prst="rect">
            <a:avLst/>
          </a:prstGeom>
        </p:spPr>
      </p:pic>
    </p:spTree>
    <p:extLst>
      <p:ext uri="{BB962C8B-B14F-4D97-AF65-F5344CB8AC3E}">
        <p14:creationId xmlns:p14="http://schemas.microsoft.com/office/powerpoint/2010/main" val="929765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1477328"/>
          </a:xfrm>
        </p:spPr>
        <p:txBody>
          <a:bodyPr/>
          <a:lstStyle/>
          <a:p>
            <a:r>
              <a:rPr lang="it-IT" dirty="0">
                <a:solidFill>
                  <a:srgbClr val="FF0000"/>
                </a:solidFill>
              </a:rPr>
              <a:t>Manutenzione Sistema PAI-PL</a:t>
            </a:r>
            <a:br>
              <a:rPr lang="it-IT" dirty="0">
                <a:solidFill>
                  <a:srgbClr val="FF0000"/>
                </a:solidFill>
              </a:rPr>
            </a:br>
            <a:r>
              <a:rPr lang="it-IT" dirty="0"/>
              <a:t> </a:t>
            </a:r>
            <a:r>
              <a:rPr lang="it-IT" sz="2400" dirty="0">
                <a:solidFill>
                  <a:srgbClr val="FF0000"/>
                </a:solidFill>
              </a:rPr>
              <a:t>LRU (</a:t>
            </a:r>
            <a:r>
              <a:rPr lang="it-IT" sz="2400" dirty="0" err="1">
                <a:solidFill>
                  <a:srgbClr val="FF0000"/>
                </a:solidFill>
              </a:rPr>
              <a:t>Line</a:t>
            </a:r>
            <a:r>
              <a:rPr lang="it-IT" sz="2400" dirty="0">
                <a:solidFill>
                  <a:srgbClr val="FF0000"/>
                </a:solidFill>
              </a:rPr>
              <a:t> </a:t>
            </a:r>
            <a:r>
              <a:rPr lang="it-IT" sz="2400" dirty="0" err="1">
                <a:solidFill>
                  <a:srgbClr val="FF0000"/>
                </a:solidFill>
              </a:rPr>
              <a:t>Replaceable</a:t>
            </a:r>
            <a:r>
              <a:rPr lang="it-IT" sz="2400" dirty="0">
                <a:solidFill>
                  <a:srgbClr val="FF0000"/>
                </a:solidFill>
              </a:rPr>
              <a:t> </a:t>
            </a:r>
            <a:r>
              <a:rPr lang="it-IT" sz="2400" dirty="0" err="1">
                <a:solidFill>
                  <a:srgbClr val="FF0000"/>
                </a:solidFill>
              </a:rPr>
              <a:t>Unit</a:t>
            </a:r>
            <a:r>
              <a:rPr lang="it-IT" sz="2400" dirty="0">
                <a:solidFill>
                  <a:srgbClr val="FF0000"/>
                </a:solidFill>
              </a:rPr>
              <a:t> ) </a:t>
            </a:r>
            <a:br>
              <a:rPr lang="it-IT" dirty="0">
                <a:solidFill>
                  <a:srgbClr val="FF0000"/>
                </a:solidFill>
              </a:rPr>
            </a:br>
            <a:endParaRPr lang="it-IT" dirty="0">
              <a:solidFill>
                <a:srgbClr val="FF0000"/>
              </a:solidFill>
            </a:endParaRPr>
          </a:p>
        </p:txBody>
      </p:sp>
      <p:sp>
        <p:nvSpPr>
          <p:cNvPr id="4" name="Rectangle 1102"/>
          <p:cNvSpPr>
            <a:spLocks noChangeArrowheads="1"/>
          </p:cNvSpPr>
          <p:nvPr/>
        </p:nvSpPr>
        <p:spPr bwMode="auto">
          <a:xfrm>
            <a:off x="179512" y="1484784"/>
            <a:ext cx="8712968" cy="2923877"/>
          </a:xfrm>
          <a:prstGeom prst="rect">
            <a:avLst/>
          </a:prstGeom>
          <a:noFill/>
          <a:ln w="28575">
            <a:solidFill>
              <a:schemeClr val="tx1"/>
            </a:solidFill>
            <a:miter lim="800000"/>
            <a:headEnd/>
            <a:tailEnd/>
          </a:ln>
        </p:spPr>
        <p:txBody>
          <a:bodyPr wrap="square">
            <a:spAutoFit/>
          </a:bodyPr>
          <a:lstStyle/>
          <a:p>
            <a:pPr algn="just">
              <a:spcBef>
                <a:spcPct val="0"/>
              </a:spcBef>
              <a:buFontTx/>
              <a:buNone/>
            </a:pPr>
            <a:r>
              <a:rPr lang="it-IT" sz="2400" dirty="0">
                <a:cs typeface="Times New Roman" pitchFamily="18" charset="0"/>
              </a:rPr>
              <a:t>Da un punto di vista manutentivo, il sistema PAIPL può essere visto come un insieme di moduli, detti </a:t>
            </a:r>
            <a:r>
              <a:rPr lang="it-IT" sz="2400" dirty="0">
                <a:solidFill>
                  <a:schemeClr val="accent1"/>
                </a:solidFill>
                <a:cs typeface="Times New Roman" pitchFamily="18" charset="0"/>
              </a:rPr>
              <a:t>LRU</a:t>
            </a:r>
            <a:r>
              <a:rPr lang="it-IT" sz="2400" dirty="0">
                <a:cs typeface="Times New Roman" pitchFamily="18" charset="0"/>
              </a:rPr>
              <a:t>, per ciascuno dei quali risulta facilitata la diagnostica di un guasto, la sostituzione </a:t>
            </a:r>
            <a:r>
              <a:rPr lang="it-IT" sz="2400" dirty="0" err="1">
                <a:cs typeface="Times New Roman" pitchFamily="18" charset="0"/>
              </a:rPr>
              <a:t>e\o</a:t>
            </a:r>
            <a:r>
              <a:rPr lang="it-IT" sz="2400" dirty="0">
                <a:cs typeface="Times New Roman" pitchFamily="18" charset="0"/>
              </a:rPr>
              <a:t> la riparazione</a:t>
            </a:r>
            <a:r>
              <a:rPr lang="it-IT" sz="2400" b="1" dirty="0">
                <a:cs typeface="Times New Roman" pitchFamily="18" charset="0"/>
              </a:rPr>
              <a:t>.</a:t>
            </a:r>
          </a:p>
          <a:p>
            <a:pPr algn="just">
              <a:spcBef>
                <a:spcPct val="0"/>
              </a:spcBef>
            </a:pPr>
            <a:r>
              <a:rPr lang="it-IT" sz="2400" dirty="0">
                <a:cs typeface="Times New Roman" pitchFamily="18" charset="0"/>
              </a:rPr>
              <a:t>L’</a:t>
            </a:r>
            <a:r>
              <a:rPr lang="it-IT" sz="2400" dirty="0">
                <a:solidFill>
                  <a:schemeClr val="accent1"/>
                </a:solidFill>
                <a:cs typeface="Times New Roman" pitchFamily="18" charset="0"/>
              </a:rPr>
              <a:t>LRU</a:t>
            </a:r>
            <a:r>
              <a:rPr lang="it-IT" sz="2400" dirty="0">
                <a:cs typeface="Times New Roman" pitchFamily="18" charset="0"/>
              </a:rPr>
              <a:t> è l’unità minima che, a seguito di guasti, può essere sostituita efficacemente ed efficientemente mediante un intervento di </a:t>
            </a:r>
            <a:r>
              <a:rPr lang="it-IT" sz="2400" u="sng" dirty="0">
                <a:cs typeface="Times New Roman" pitchFamily="18" charset="0"/>
              </a:rPr>
              <a:t>Manutenzione di 1° livello</a:t>
            </a:r>
            <a:r>
              <a:rPr lang="it-IT" sz="2400" dirty="0">
                <a:cs typeface="Times New Roman" pitchFamily="18" charset="0"/>
              </a:rPr>
              <a:t>. </a:t>
            </a:r>
            <a:endParaRPr lang="en-GB" sz="2400" dirty="0">
              <a:cs typeface="Times New Roman" pitchFamily="18" charset="0"/>
            </a:endParaRPr>
          </a:p>
          <a:p>
            <a:pPr algn="just">
              <a:spcBef>
                <a:spcPct val="0"/>
              </a:spcBef>
              <a:buFontTx/>
              <a:buNone/>
            </a:pPr>
            <a:endParaRPr lang="en-GB" sz="1600" b="1" dirty="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188640"/>
            <a:ext cx="8229600" cy="861774"/>
          </a:xfrm>
        </p:spPr>
        <p:txBody>
          <a:bodyPr/>
          <a:lstStyle/>
          <a:p>
            <a:r>
              <a:rPr lang="it-IT" dirty="0">
                <a:solidFill>
                  <a:srgbClr val="FF0000"/>
                </a:solidFill>
              </a:rPr>
              <a:t>Manutenzione Sistema PAI-PL: elenco LRU</a:t>
            </a:r>
            <a:br>
              <a:rPr lang="it-IT" dirty="0">
                <a:solidFill>
                  <a:srgbClr val="FF0000"/>
                </a:solidFill>
              </a:rPr>
            </a:br>
            <a:endParaRPr lang="it-IT" sz="2400" dirty="0"/>
          </a:p>
        </p:txBody>
      </p:sp>
      <p:sp>
        <p:nvSpPr>
          <p:cNvPr id="3" name="Segnaposto contenuto 2"/>
          <p:cNvSpPr>
            <a:spLocks noGrp="1"/>
          </p:cNvSpPr>
          <p:nvPr>
            <p:ph idx="1"/>
          </p:nvPr>
        </p:nvSpPr>
        <p:spPr>
          <a:xfrm>
            <a:off x="493566" y="832638"/>
            <a:ext cx="5662610" cy="5740033"/>
          </a:xfrm>
        </p:spPr>
        <p:txBody>
          <a:bodyPr/>
          <a:lstStyle/>
          <a:p>
            <a:pPr marL="285750" indent="-285750">
              <a:buFont typeface="Wingdings" panose="05000000000000000000" pitchFamily="2" charset="2"/>
              <a:buChar char="Ø"/>
            </a:pPr>
            <a:r>
              <a:rPr lang="it-IT" sz="1600" b="1" dirty="0"/>
              <a:t>UDR: intero Box UdR</a:t>
            </a:r>
          </a:p>
          <a:p>
            <a:pPr marL="285750" indent="-285750">
              <a:buFont typeface="Wingdings" panose="05000000000000000000" pitchFamily="2" charset="2"/>
              <a:buChar char="Ø"/>
            </a:pPr>
            <a:r>
              <a:rPr lang="it-IT" sz="1600" b="1" dirty="0"/>
              <a:t>UDC – QDA (Quadro di Alimentazione UdC e PC Diagnostico);</a:t>
            </a:r>
          </a:p>
          <a:p>
            <a:pPr marL="285750" lvl="2" indent="-285750">
              <a:buFont typeface="Wingdings" panose="05000000000000000000" pitchFamily="2" charset="2"/>
              <a:buChar char="Ø"/>
            </a:pPr>
            <a:r>
              <a:rPr lang="it-IT" sz="1600" b="1" dirty="0"/>
              <a:t>PC Diagnostico;</a:t>
            </a:r>
          </a:p>
          <a:p>
            <a:pPr marL="285750" lvl="2" indent="-285750">
              <a:buFont typeface="Wingdings" panose="05000000000000000000" pitchFamily="2" charset="2"/>
              <a:buChar char="Ø"/>
            </a:pPr>
            <a:r>
              <a:rPr lang="it-IT" sz="1600" b="1" dirty="0"/>
              <a:t>Modulo/i </a:t>
            </a:r>
            <a:r>
              <a:rPr lang="it-IT" sz="1600" b="1" dirty="0" err="1"/>
              <a:t>Hw</a:t>
            </a:r>
            <a:r>
              <a:rPr lang="it-IT" sz="1600" b="1" dirty="0"/>
              <a:t> WDOUV (Output Vitali);</a:t>
            </a:r>
          </a:p>
          <a:p>
            <a:pPr marL="285750" lvl="2" indent="-285750">
              <a:buFont typeface="Wingdings" panose="05000000000000000000" pitchFamily="2" charset="2"/>
              <a:buChar char="Ø"/>
            </a:pPr>
            <a:r>
              <a:rPr lang="it-IT" sz="1600" b="1" dirty="0"/>
              <a:t>Modulo </a:t>
            </a:r>
            <a:r>
              <a:rPr lang="it-IT" sz="1600" b="1" dirty="0" err="1"/>
              <a:t>Hw</a:t>
            </a:r>
            <a:r>
              <a:rPr lang="it-IT" sz="1600" b="1" dirty="0"/>
              <a:t> INVI (Ingressi Vitali);</a:t>
            </a:r>
          </a:p>
          <a:p>
            <a:pPr marL="285750" lvl="2" indent="-285750">
              <a:buFont typeface="Wingdings" panose="05000000000000000000" pitchFamily="2" charset="2"/>
              <a:buChar char="Ø"/>
            </a:pPr>
            <a:r>
              <a:rPr lang="it-IT" sz="1600" b="1" dirty="0"/>
              <a:t>Modulo </a:t>
            </a:r>
            <a:r>
              <a:rPr lang="it-IT" sz="1600" b="1" dirty="0" err="1"/>
              <a:t>Hw</a:t>
            </a:r>
            <a:r>
              <a:rPr lang="it-IT" sz="1600" b="1" dirty="0"/>
              <a:t> IONV (Ingressi/Uscite Non Vitali);</a:t>
            </a:r>
          </a:p>
          <a:p>
            <a:pPr marL="285750" lvl="2" indent="-285750">
              <a:buFont typeface="Wingdings" panose="05000000000000000000" pitchFamily="2" charset="2"/>
              <a:buChar char="Ø"/>
            </a:pPr>
            <a:r>
              <a:rPr lang="it-IT" sz="1600" b="1" dirty="0"/>
              <a:t>Modulo </a:t>
            </a:r>
            <a:r>
              <a:rPr lang="it-IT" sz="1600" b="1" dirty="0" err="1"/>
              <a:t>Hw</a:t>
            </a:r>
            <a:r>
              <a:rPr lang="it-IT" sz="1600" b="1" dirty="0"/>
              <a:t> BCOMM (Sincronizzazione Oraria GPS);</a:t>
            </a:r>
          </a:p>
          <a:p>
            <a:pPr marL="285750" lvl="2" indent="-285750">
              <a:buFont typeface="Wingdings" panose="05000000000000000000" pitchFamily="2" charset="2"/>
              <a:buChar char="Ø"/>
            </a:pPr>
            <a:r>
              <a:rPr lang="it-IT" sz="1600" b="1" dirty="0"/>
              <a:t>Modulo </a:t>
            </a:r>
            <a:r>
              <a:rPr lang="it-IT" sz="1600" b="1" dirty="0" err="1"/>
              <a:t>Hw</a:t>
            </a:r>
            <a:r>
              <a:rPr lang="it-IT" sz="1600" b="1" dirty="0"/>
              <a:t> VB32 (Scheda d’Interfaccia Vitale);</a:t>
            </a:r>
          </a:p>
          <a:p>
            <a:pPr marL="285750" lvl="2" indent="-285750">
              <a:buFont typeface="Wingdings" panose="05000000000000000000" pitchFamily="2" charset="2"/>
              <a:buChar char="Ø"/>
            </a:pPr>
            <a:r>
              <a:rPr lang="it-IT" sz="1600" b="1" dirty="0"/>
              <a:t>Antenna GPS;</a:t>
            </a:r>
          </a:p>
          <a:p>
            <a:pPr marL="285750" lvl="2" indent="-285750">
              <a:buFont typeface="Wingdings" panose="05000000000000000000" pitchFamily="2" charset="2"/>
              <a:buChar char="Ø"/>
            </a:pPr>
            <a:r>
              <a:rPr lang="it-IT" sz="1600" b="1" dirty="0"/>
              <a:t>UTC: Gruppo Telecamera;</a:t>
            </a:r>
          </a:p>
          <a:p>
            <a:pPr marL="285750" lvl="2" indent="-285750">
              <a:buFont typeface="Wingdings" panose="05000000000000000000" pitchFamily="2" charset="2"/>
              <a:buChar char="Ø"/>
            </a:pPr>
            <a:r>
              <a:rPr lang="it-IT" sz="1600" b="1" dirty="0"/>
              <a:t>UTC: QDA;</a:t>
            </a:r>
          </a:p>
          <a:p>
            <a:pPr marL="285750" lvl="2" indent="-285750">
              <a:buFont typeface="Wingdings" panose="05000000000000000000" pitchFamily="2" charset="2"/>
              <a:buChar char="Ø"/>
            </a:pPr>
            <a:r>
              <a:rPr lang="it-IT" sz="1600" b="1" dirty="0"/>
              <a:t>Gruppo Ventole;</a:t>
            </a:r>
          </a:p>
          <a:p>
            <a:pPr marL="285750" lvl="2" indent="-285750">
              <a:buFont typeface="Wingdings" panose="05000000000000000000" pitchFamily="2" charset="2"/>
              <a:buChar char="Ø"/>
            </a:pPr>
            <a:r>
              <a:rPr lang="it-IT" sz="1600" b="1" dirty="0"/>
              <a:t>Modulo I/O;</a:t>
            </a:r>
          </a:p>
          <a:p>
            <a:pPr marL="285750" lvl="2" indent="-285750">
              <a:buFont typeface="Wingdings" panose="05000000000000000000" pitchFamily="2" charset="2"/>
              <a:buChar char="Ø"/>
            </a:pPr>
            <a:r>
              <a:rPr lang="it-IT" sz="1600" b="1" dirty="0"/>
              <a:t>Relè 24V;</a:t>
            </a:r>
          </a:p>
          <a:p>
            <a:pPr marL="285750" lvl="2" indent="-285750">
              <a:buFont typeface="Wingdings" panose="05000000000000000000" pitchFamily="2" charset="2"/>
              <a:buChar char="Ø"/>
            </a:pPr>
            <a:r>
              <a:rPr lang="it-IT" sz="1600" b="1" dirty="0"/>
              <a:t>Switch Ethernet;</a:t>
            </a:r>
          </a:p>
          <a:p>
            <a:pPr marL="285750" lvl="2" indent="-285750">
              <a:buFont typeface="Wingdings" panose="05000000000000000000" pitchFamily="2" charset="2"/>
              <a:buChar char="Ø"/>
            </a:pPr>
            <a:r>
              <a:rPr lang="it-IT" sz="1600" b="1" dirty="0"/>
              <a:t>Media Converter Fibra / Rame;</a:t>
            </a:r>
          </a:p>
          <a:p>
            <a:pPr marL="285750" lvl="2" indent="-285750">
              <a:buFont typeface="Wingdings" panose="05000000000000000000" pitchFamily="2" charset="2"/>
              <a:buChar char="Ø"/>
            </a:pPr>
            <a:r>
              <a:rPr lang="it-IT" sz="1600" b="1" dirty="0"/>
              <a:t>Trasformatore di Isolamento;</a:t>
            </a:r>
          </a:p>
          <a:p>
            <a:pPr marL="285750" lvl="2" indent="-285750">
              <a:buFont typeface="Wingdings" panose="05000000000000000000" pitchFamily="2" charset="2"/>
              <a:buChar char="Ø"/>
            </a:pPr>
            <a:r>
              <a:rPr lang="it-IT" sz="1600" b="1" dirty="0"/>
              <a:t>Target Fisso.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84885"/>
          </a:xfrm>
        </p:spPr>
        <p:txBody>
          <a:bodyPr/>
          <a:lstStyle/>
          <a:p>
            <a:r>
              <a:rPr lang="it-IT" dirty="0">
                <a:solidFill>
                  <a:srgbClr val="FF0000"/>
                </a:solidFill>
              </a:rPr>
              <a:t>Manutenzione Sistema PAI-PL: </a:t>
            </a:r>
            <a:r>
              <a:rPr lang="it-IT" sz="2400" dirty="0">
                <a:solidFill>
                  <a:srgbClr val="FF0000"/>
                </a:solidFill>
              </a:rPr>
              <a:t>Tipologie di Manutenzione</a:t>
            </a:r>
            <a:br>
              <a:rPr lang="it-IT" dirty="0"/>
            </a:br>
            <a:endParaRPr lang="it-IT" dirty="0"/>
          </a:p>
        </p:txBody>
      </p:sp>
      <p:sp>
        <p:nvSpPr>
          <p:cNvPr id="3" name="Segnaposto contenuto 2"/>
          <p:cNvSpPr>
            <a:spLocks noGrp="1"/>
          </p:cNvSpPr>
          <p:nvPr>
            <p:ph idx="1"/>
          </p:nvPr>
        </p:nvSpPr>
        <p:spPr>
          <a:xfrm>
            <a:off x="179512" y="890500"/>
            <a:ext cx="8784976" cy="3354765"/>
          </a:xfrm>
        </p:spPr>
        <p:txBody>
          <a:bodyPr/>
          <a:lstStyle/>
          <a:p>
            <a:r>
              <a:rPr lang="it-IT" sz="2400" b="1" dirty="0"/>
              <a:t>Manutenzione Preventiva:</a:t>
            </a:r>
            <a:r>
              <a:rPr lang="it-IT" sz="2400" dirty="0"/>
              <a:t> </a:t>
            </a:r>
            <a:r>
              <a:rPr lang="it-IT" dirty="0"/>
              <a:t>rientrano in questa tipologia tutte quelle azioni di verifica da eseguire con regolarità periodica su tutti gli apparati del Sistema PAIPL che lo necessitano, indipendentemente dall’occorrenza di eventi di guasto. Tali azioni di verifica sono mirate a controllare il mantenimento nel tempo del corretto funzionamento dei componenti del Sistema PAIPL.</a:t>
            </a:r>
          </a:p>
          <a:p>
            <a:endParaRPr lang="it-IT" dirty="0"/>
          </a:p>
          <a:p>
            <a:r>
              <a:rPr lang="it-IT" sz="2400" b="1" dirty="0"/>
              <a:t>Manutenzione Correttiva:</a:t>
            </a:r>
            <a:r>
              <a:rPr lang="it-IT" sz="2400" b="1" spc="-100" dirty="0">
                <a:latin typeface="+mj-lt"/>
                <a:ea typeface="+mj-ea"/>
                <a:cs typeface="+mj-cs"/>
              </a:rPr>
              <a:t> </a:t>
            </a:r>
            <a:r>
              <a:rPr lang="it-IT" dirty="0"/>
              <a:t>rientrano in questa tipologia di manutenzione tutte quelle azioni che intervengono in caso di malfunzionamenti segnalati dal fallimento di almeno un’azione di manutenzione preventiva o dall’occorrenza di un evento di guasto.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84885"/>
          </a:xfrm>
        </p:spPr>
        <p:txBody>
          <a:bodyPr/>
          <a:lstStyle/>
          <a:p>
            <a:r>
              <a:rPr lang="it-IT" dirty="0">
                <a:solidFill>
                  <a:srgbClr val="FF0000"/>
                </a:solidFill>
              </a:rPr>
              <a:t>Manutenzione Sistema PAI-PL: </a:t>
            </a:r>
            <a:r>
              <a:rPr lang="it-IT" sz="2800" dirty="0">
                <a:solidFill>
                  <a:srgbClr val="FF0000"/>
                </a:solidFill>
              </a:rPr>
              <a:t>Livelli di Manutenzione</a:t>
            </a:r>
            <a:br>
              <a:rPr lang="it-IT" dirty="0"/>
            </a:br>
            <a:endParaRPr lang="it-IT" dirty="0"/>
          </a:p>
        </p:txBody>
      </p:sp>
      <p:sp>
        <p:nvSpPr>
          <p:cNvPr id="4" name="CasellaDiTesto 3"/>
          <p:cNvSpPr txBox="1"/>
          <p:nvPr/>
        </p:nvSpPr>
        <p:spPr>
          <a:xfrm>
            <a:off x="179512" y="836712"/>
            <a:ext cx="8674568" cy="4062651"/>
          </a:xfrm>
          <a:prstGeom prst="rect">
            <a:avLst/>
          </a:prstGeom>
          <a:noFill/>
        </p:spPr>
        <p:txBody>
          <a:bodyPr wrap="square" rtlCol="0">
            <a:spAutoFit/>
          </a:bodyPr>
          <a:lstStyle/>
          <a:p>
            <a:pPr>
              <a:spcAft>
                <a:spcPts val="600"/>
              </a:spcAft>
            </a:pPr>
            <a:r>
              <a:rPr lang="it-IT" sz="2400" b="1" spc="-100" dirty="0">
                <a:solidFill>
                  <a:srgbClr val="345266"/>
                </a:solidFill>
                <a:latin typeface="+mj-lt"/>
                <a:ea typeface="+mj-ea"/>
                <a:cs typeface="+mj-cs"/>
              </a:rPr>
              <a:t>Primo Livello  (o di Livello 1): </a:t>
            </a:r>
            <a:r>
              <a:rPr lang="it-IT" sz="2000" dirty="0">
                <a:solidFill>
                  <a:srgbClr val="345266"/>
                </a:solidFill>
              </a:rPr>
              <a:t>nella manutenzione di primo livello si configurano quegli interventi preventivi o correttivi effettuabili con successo sul Sistema PAIPL come tarature, allineamenti, sostituzione di materiale di consumo, ispezioni e controlli a vista o con attrezzatura generica o moderatamente dedicata, controlli di sicurezza, pulizia, riparazioni di lieve entità su apparati o sistemi, sostituzione di LRU.</a:t>
            </a:r>
          </a:p>
          <a:p>
            <a:pPr>
              <a:spcAft>
                <a:spcPts val="600"/>
              </a:spcAft>
            </a:pPr>
            <a:endParaRPr lang="it-IT" sz="2000" dirty="0">
              <a:solidFill>
                <a:srgbClr val="345266"/>
              </a:solidFill>
            </a:endParaRPr>
          </a:p>
          <a:p>
            <a:pPr>
              <a:spcAft>
                <a:spcPts val="600"/>
              </a:spcAft>
            </a:pPr>
            <a:r>
              <a:rPr lang="it-IT" sz="2400" b="1" spc="-100" dirty="0">
                <a:solidFill>
                  <a:srgbClr val="345266"/>
                </a:solidFill>
              </a:rPr>
              <a:t>Secondo Livello  (o di Livello 2): </a:t>
            </a:r>
            <a:r>
              <a:rPr lang="it-IT" sz="2000" dirty="0">
                <a:solidFill>
                  <a:srgbClr val="345266"/>
                </a:solidFill>
              </a:rPr>
              <a:t>nella manutenzione di secondo livello si configurano tutti gli interventi che per onerosità cumulata eccedono le possibilità di primo livello, come ad esempio riparazioni di particolare complessità al banco o in laboratorio, diagnosi e sostituzione di componenti elementari, interventi sul SW, calibrazione di strumenti. </a:t>
            </a:r>
            <a:endParaRPr lang="it-IT" sz="2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67851"/>
            <a:ext cx="8496944" cy="861774"/>
          </a:xfrm>
        </p:spPr>
        <p:txBody>
          <a:bodyPr/>
          <a:lstStyle/>
          <a:p>
            <a:r>
              <a:rPr lang="it-IT" dirty="0">
                <a:solidFill>
                  <a:srgbClr val="FF0000"/>
                </a:solidFill>
              </a:rPr>
              <a:t>Manutenzione Sistema PAI-PL: </a:t>
            </a:r>
            <a:r>
              <a:rPr lang="it-IT" sz="2400" dirty="0">
                <a:solidFill>
                  <a:srgbClr val="FF0000"/>
                </a:solidFill>
              </a:rPr>
              <a:t>Strumenti per la Manutenzione</a:t>
            </a:r>
            <a:endParaRPr lang="it-IT" sz="2400" dirty="0"/>
          </a:p>
        </p:txBody>
      </p:sp>
      <p:pic>
        <p:nvPicPr>
          <p:cNvPr id="7" name="Immagine 6">
            <a:extLst>
              <a:ext uri="{FF2B5EF4-FFF2-40B4-BE49-F238E27FC236}">
                <a16:creationId xmlns:a16="http://schemas.microsoft.com/office/drawing/2014/main" id="{89EB5443-A126-2129-9DBF-EB4CEDCAF177}"/>
              </a:ext>
            </a:extLst>
          </p:cNvPr>
          <p:cNvPicPr>
            <a:picLocks noChangeAspect="1"/>
          </p:cNvPicPr>
          <p:nvPr/>
        </p:nvPicPr>
        <p:blipFill>
          <a:blip r:embed="rId3"/>
          <a:stretch>
            <a:fillRect/>
          </a:stretch>
        </p:blipFill>
        <p:spPr>
          <a:xfrm>
            <a:off x="2363012" y="856891"/>
            <a:ext cx="4706007" cy="514421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84885"/>
          </a:xfrm>
        </p:spPr>
        <p:txBody>
          <a:bodyPr/>
          <a:lstStyle/>
          <a:p>
            <a:r>
              <a:rPr lang="it-IT" dirty="0">
                <a:solidFill>
                  <a:srgbClr val="FF0000"/>
                </a:solidFill>
              </a:rPr>
              <a:t>Manutenzione Sistema PAI-PL: </a:t>
            </a:r>
            <a:r>
              <a:rPr lang="it-IT" sz="2400" dirty="0">
                <a:solidFill>
                  <a:srgbClr val="FF0000"/>
                </a:solidFill>
              </a:rPr>
              <a:t>Antinfortunistica e sicurezza</a:t>
            </a:r>
            <a:br>
              <a:rPr lang="it-IT" dirty="0"/>
            </a:br>
            <a:endParaRPr lang="it-IT" dirty="0"/>
          </a:p>
        </p:txBody>
      </p:sp>
      <p:sp>
        <p:nvSpPr>
          <p:cNvPr id="4" name="Text Box 8"/>
          <p:cNvSpPr txBox="1">
            <a:spLocks noChangeArrowheads="1"/>
          </p:cNvSpPr>
          <p:nvPr/>
        </p:nvSpPr>
        <p:spPr bwMode="auto">
          <a:xfrm>
            <a:off x="323528" y="908720"/>
            <a:ext cx="8458200" cy="4570482"/>
          </a:xfrm>
          <a:prstGeom prst="rect">
            <a:avLst/>
          </a:prstGeom>
          <a:noFill/>
          <a:ln w="9525">
            <a:noFill/>
            <a:miter lim="800000"/>
            <a:headEnd/>
            <a:tailEnd/>
          </a:ln>
        </p:spPr>
        <p:txBody>
          <a:bodyPr wrap="square" lIns="0" tIns="0" rIns="0" bIns="0">
            <a:spAutoFit/>
          </a:bodyPr>
          <a:lstStyle/>
          <a:p>
            <a:pPr algn="just">
              <a:lnSpc>
                <a:spcPct val="90000"/>
              </a:lnSpc>
              <a:spcAft>
                <a:spcPct val="30000"/>
              </a:spcAft>
            </a:pPr>
            <a:r>
              <a:rPr lang="it-IT" b="1" dirty="0">
                <a:solidFill>
                  <a:schemeClr val="accent1"/>
                </a:solidFill>
              </a:rPr>
              <a:t>Precauzioni generali per la sicurezza dei lavoratori: </a:t>
            </a:r>
            <a:r>
              <a:rPr lang="it-IT" dirty="0">
                <a:solidFill>
                  <a:srgbClr val="345266"/>
                </a:solidFill>
              </a:rPr>
              <a:t>Il personale tecnico, nello svolgimento delle proprie attività, deve considerare che le apparecchiature sono inserite in un ambiente in cui possono sussistere situazioni di pericolo dovute ad interazioni di natura sia elettrica sia meccanica.</a:t>
            </a:r>
          </a:p>
          <a:p>
            <a:pPr algn="just">
              <a:lnSpc>
                <a:spcPct val="90000"/>
              </a:lnSpc>
              <a:spcAft>
                <a:spcPct val="30000"/>
              </a:spcAft>
            </a:pPr>
            <a:r>
              <a:rPr lang="it-IT" b="1" dirty="0">
                <a:solidFill>
                  <a:schemeClr val="accent1"/>
                </a:solidFill>
              </a:rPr>
              <a:t>Qualifica del personale di manutenzione: </a:t>
            </a:r>
            <a:r>
              <a:rPr lang="it-IT" dirty="0">
                <a:solidFill>
                  <a:srgbClr val="345266"/>
                </a:solidFill>
              </a:rPr>
              <a:t>Il personale impiegato deve essere professionalmente preparato sia sulle modalità di esecuzione delle operazioni sia sul corretto impiego degli strumenti di misura, delle attrezzature e dei </a:t>
            </a:r>
            <a:r>
              <a:rPr lang="it-IT" dirty="0" err="1">
                <a:solidFill>
                  <a:srgbClr val="345266"/>
                </a:solidFill>
              </a:rPr>
              <a:t>tool</a:t>
            </a:r>
            <a:r>
              <a:rPr lang="it-IT" dirty="0">
                <a:solidFill>
                  <a:srgbClr val="345266"/>
                </a:solidFill>
              </a:rPr>
              <a:t> software utilizzati.</a:t>
            </a:r>
          </a:p>
          <a:p>
            <a:pPr algn="just">
              <a:lnSpc>
                <a:spcPct val="90000"/>
              </a:lnSpc>
              <a:spcAft>
                <a:spcPct val="30000"/>
              </a:spcAft>
            </a:pPr>
            <a:r>
              <a:rPr lang="it-IT" b="1" dirty="0">
                <a:solidFill>
                  <a:schemeClr val="accent1"/>
                </a:solidFill>
              </a:rPr>
              <a:t>Consapevolezza dei guasti: </a:t>
            </a:r>
            <a:r>
              <a:rPr lang="it-IT" dirty="0">
                <a:solidFill>
                  <a:srgbClr val="345266"/>
                </a:solidFill>
              </a:rPr>
              <a:t>le apparecchiature di Sistema e i </a:t>
            </a:r>
            <a:r>
              <a:rPr lang="it-IT" dirty="0" err="1">
                <a:solidFill>
                  <a:srgbClr val="345266"/>
                </a:solidFill>
              </a:rPr>
              <a:t>Tool</a:t>
            </a:r>
            <a:r>
              <a:rPr lang="it-IT" dirty="0">
                <a:solidFill>
                  <a:srgbClr val="345266"/>
                </a:solidFill>
              </a:rPr>
              <a:t> utilizzati, essendo alimentati, possono dare luogo a sovratensioni in caso guasto oppure in caso di errata esecuzione delle procedure di manutenzione.</a:t>
            </a:r>
          </a:p>
          <a:p>
            <a:pPr algn="just">
              <a:lnSpc>
                <a:spcPct val="90000"/>
              </a:lnSpc>
              <a:spcAft>
                <a:spcPct val="30000"/>
              </a:spcAft>
            </a:pPr>
            <a:r>
              <a:rPr lang="it-IT" b="1" dirty="0">
                <a:solidFill>
                  <a:schemeClr val="accent1"/>
                </a:solidFill>
              </a:rPr>
              <a:t>Consapevolezza della collocazione degli interruttori per il taglio delle alimentazioni: </a:t>
            </a:r>
            <a:r>
              <a:rPr lang="it-IT" dirty="0">
                <a:solidFill>
                  <a:srgbClr val="345266"/>
                </a:solidFill>
              </a:rPr>
              <a:t>il personale, prima di eseguire qualsiasi attività, deve conoscere dove sono collocati i sezionatori di tensione per disalimentare prontamente i dispositivi elettrici, in caso di guasto o malfunzionamento.</a:t>
            </a:r>
          </a:p>
          <a:p>
            <a:pPr algn="just">
              <a:lnSpc>
                <a:spcPct val="90000"/>
              </a:lnSpc>
              <a:spcAft>
                <a:spcPct val="30000"/>
              </a:spcAft>
            </a:pPr>
            <a:r>
              <a:rPr lang="it-IT" b="1" dirty="0">
                <a:solidFill>
                  <a:schemeClr val="accent1"/>
                </a:solidFill>
              </a:rPr>
              <a:t>Condivisione del livello di attenzione: </a:t>
            </a:r>
            <a:r>
              <a:rPr lang="it-IT" dirty="0">
                <a:solidFill>
                  <a:srgbClr val="345266"/>
                </a:solidFill>
              </a:rPr>
              <a:t>finché non è noto agli operatori il livello delle tensioni presenti negli apparati utilizzati, occorre operare in coppia per aumentare il livello di attenzione e di consapevolezza sulle attività da svolgere.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51520" y="764705"/>
            <a:ext cx="8712968" cy="1754326"/>
          </a:xfrm>
        </p:spPr>
        <p:txBody>
          <a:bodyPr/>
          <a:lstStyle/>
          <a:p>
            <a:r>
              <a:rPr lang="it-IT" b="1" dirty="0"/>
              <a:t>In che modo agisce?</a:t>
            </a:r>
          </a:p>
          <a:p>
            <a:pPr marL="105750" indent="-180000">
              <a:spcAft>
                <a:spcPts val="300"/>
              </a:spcAft>
              <a:buFont typeface="Arial" panose="020B0604020202020204" pitchFamily="34" charset="0"/>
              <a:buChar char="•"/>
            </a:pPr>
            <a:r>
              <a:rPr lang="it-IT" sz="1600" dirty="0"/>
              <a:t>Si basa su tecnologia </a:t>
            </a:r>
            <a:r>
              <a:rPr lang="it-IT" sz="1600" b="1" dirty="0"/>
              <a:t>LIDAR</a:t>
            </a:r>
            <a:r>
              <a:rPr lang="it-IT" sz="1600" dirty="0"/>
              <a:t> (Laser Imaging Detection And </a:t>
            </a:r>
            <a:r>
              <a:rPr lang="it-IT" sz="1600" dirty="0" err="1"/>
              <a:t>Ranging</a:t>
            </a:r>
            <a:r>
              <a:rPr lang="it-IT" sz="1600" dirty="0"/>
              <a:t>) per ricostruire la morfologia tridimensionale dell’area;</a:t>
            </a:r>
          </a:p>
          <a:p>
            <a:pPr marL="105750" indent="-180000">
              <a:spcAft>
                <a:spcPts val="300"/>
              </a:spcAft>
              <a:buFont typeface="Arial" panose="020B0604020202020204" pitchFamily="34" charset="0"/>
              <a:buChar char="•"/>
            </a:pPr>
            <a:r>
              <a:rPr lang="it-IT" sz="1600" dirty="0"/>
              <a:t>Valuta il </a:t>
            </a:r>
            <a:r>
              <a:rPr lang="it-IT" sz="1600" b="1" dirty="0"/>
              <a:t>tempo impiegato dal raggio laser </a:t>
            </a:r>
            <a:r>
              <a:rPr lang="it-IT" sz="1600" dirty="0"/>
              <a:t>ad eseguire il percorso di </a:t>
            </a:r>
            <a:r>
              <a:rPr lang="it-IT" sz="1600" b="1" dirty="0"/>
              <a:t>andata</a:t>
            </a:r>
            <a:r>
              <a:rPr lang="it-IT" sz="1600" dirty="0"/>
              <a:t> (incidenza) </a:t>
            </a:r>
            <a:r>
              <a:rPr lang="it-IT" sz="1600" b="1" dirty="0"/>
              <a:t>e ritorno </a:t>
            </a:r>
            <a:r>
              <a:rPr lang="it-IT" sz="1600" dirty="0"/>
              <a:t>(riflessione) </a:t>
            </a:r>
            <a:r>
              <a:rPr lang="it-IT" sz="1600" b="1" dirty="0"/>
              <a:t>verso una superficie</a:t>
            </a:r>
            <a:r>
              <a:rPr lang="it-IT" sz="1600" dirty="0"/>
              <a:t>, oggetto.</a:t>
            </a:r>
          </a:p>
          <a:p>
            <a:endParaRPr lang="it-IT" dirty="0"/>
          </a:p>
        </p:txBody>
      </p:sp>
      <p:sp>
        <p:nvSpPr>
          <p:cNvPr id="4" name="Titolo 3"/>
          <p:cNvSpPr>
            <a:spLocks noGrp="1"/>
          </p:cNvSpPr>
          <p:nvPr>
            <p:ph type="title"/>
          </p:nvPr>
        </p:nvSpPr>
        <p:spPr/>
        <p:txBody>
          <a:bodyPr/>
          <a:lstStyle/>
          <a:p>
            <a:r>
              <a:rPr lang="it-IT" dirty="0">
                <a:solidFill>
                  <a:srgbClr val="FF0000"/>
                </a:solidFill>
              </a:rPr>
              <a:t>Sistema Rilevamento Ostacoli: PAI-PL</a:t>
            </a:r>
          </a:p>
        </p:txBody>
      </p:sp>
      <p:pic>
        <p:nvPicPr>
          <p:cNvPr id="46081" name="Picture 1"/>
          <p:cNvPicPr>
            <a:picLocks noChangeAspect="1" noChangeArrowheads="1"/>
          </p:cNvPicPr>
          <p:nvPr/>
        </p:nvPicPr>
        <p:blipFill>
          <a:blip r:embed="rId3" cstate="print"/>
          <a:srcRect/>
          <a:stretch>
            <a:fillRect/>
          </a:stretch>
        </p:blipFill>
        <p:spPr bwMode="auto">
          <a:xfrm>
            <a:off x="1547664" y="2564904"/>
            <a:ext cx="5800725" cy="36671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492443"/>
          </a:xfrm>
        </p:spPr>
        <p:txBody>
          <a:bodyPr/>
          <a:lstStyle/>
          <a:p>
            <a:r>
              <a:rPr lang="it-IT" dirty="0">
                <a:solidFill>
                  <a:srgbClr val="FF0000"/>
                </a:solidFill>
              </a:rPr>
              <a:t>Manutenzione Sistema PAI-PL: </a:t>
            </a:r>
            <a:r>
              <a:rPr lang="it-IT" sz="2400" dirty="0">
                <a:solidFill>
                  <a:srgbClr val="FF0000"/>
                </a:solidFill>
              </a:rPr>
              <a:t>Antinfortunistica e sicurezza</a:t>
            </a:r>
          </a:p>
        </p:txBody>
      </p:sp>
      <p:sp>
        <p:nvSpPr>
          <p:cNvPr id="4" name="Text Box 5"/>
          <p:cNvSpPr txBox="1">
            <a:spLocks noChangeArrowheads="1"/>
          </p:cNvSpPr>
          <p:nvPr/>
        </p:nvSpPr>
        <p:spPr bwMode="auto">
          <a:xfrm>
            <a:off x="251520" y="836712"/>
            <a:ext cx="8712968" cy="4801314"/>
          </a:xfrm>
          <a:prstGeom prst="rect">
            <a:avLst/>
          </a:prstGeom>
          <a:noFill/>
          <a:ln w="9525">
            <a:noFill/>
            <a:miter lim="800000"/>
            <a:headEnd/>
            <a:tailEnd/>
          </a:ln>
        </p:spPr>
        <p:txBody>
          <a:bodyPr wrap="square" lIns="0" tIns="0" rIns="0" bIns="0">
            <a:spAutoFit/>
          </a:bodyPr>
          <a:lstStyle/>
          <a:p>
            <a:pPr algn="just">
              <a:lnSpc>
                <a:spcPct val="90000"/>
              </a:lnSpc>
              <a:spcAft>
                <a:spcPct val="30000"/>
              </a:spcAft>
            </a:pPr>
            <a:r>
              <a:rPr lang="it-IT" sz="2000" b="1" dirty="0">
                <a:solidFill>
                  <a:schemeClr val="accent1"/>
                </a:solidFill>
              </a:rPr>
              <a:t>Verifica di luminosità ambienti: </a:t>
            </a:r>
            <a:r>
              <a:rPr lang="it-IT" sz="2000" dirty="0">
                <a:solidFill>
                  <a:srgbClr val="345266"/>
                </a:solidFill>
              </a:rPr>
              <a:t>l’ambiente in cui si opera deve essere sufficientemente illuminato, altrimenti dotarsi di lampade portatili a batteria al fine di garantire una corretta visione durante lo svolgimento delle attività per prevenire rischi per la sicurezza dovuti a incauto intervento.</a:t>
            </a:r>
          </a:p>
          <a:p>
            <a:pPr algn="just">
              <a:lnSpc>
                <a:spcPct val="90000"/>
              </a:lnSpc>
              <a:spcAft>
                <a:spcPct val="30000"/>
              </a:spcAft>
            </a:pPr>
            <a:r>
              <a:rPr lang="it-IT" sz="2000" b="1" dirty="0">
                <a:solidFill>
                  <a:schemeClr val="accent1"/>
                </a:solidFill>
              </a:rPr>
              <a:t>Consapevolezza delle tensioni utilizzate: </a:t>
            </a:r>
            <a:r>
              <a:rPr lang="it-IT" sz="2000" dirty="0">
                <a:solidFill>
                  <a:srgbClr val="345266"/>
                </a:solidFill>
              </a:rPr>
              <a:t>una volta noto il livello di tensione a cui si opera, occorre sempre vigilare affinché siano prevenuti contatti diretti con le parti sotto tensione.</a:t>
            </a:r>
          </a:p>
          <a:p>
            <a:pPr algn="just">
              <a:lnSpc>
                <a:spcPct val="90000"/>
              </a:lnSpc>
              <a:spcAft>
                <a:spcPct val="30000"/>
              </a:spcAft>
            </a:pPr>
            <a:r>
              <a:rPr lang="it-IT" sz="2000" b="1" dirty="0">
                <a:solidFill>
                  <a:schemeClr val="accent1"/>
                </a:solidFill>
              </a:rPr>
              <a:t>Verifica stato alimentazione degli apparati: </a:t>
            </a:r>
            <a:r>
              <a:rPr lang="it-IT" sz="2000" dirty="0">
                <a:solidFill>
                  <a:srgbClr val="345266"/>
                </a:solidFill>
              </a:rPr>
              <a:t>prima delle prove di verifica, se le attività da svolgere non richiedono che gli apparati siano alimentati, occorre sempre disalimentarli prima di operare.</a:t>
            </a:r>
          </a:p>
          <a:p>
            <a:pPr algn="just">
              <a:lnSpc>
                <a:spcPct val="90000"/>
              </a:lnSpc>
              <a:spcAft>
                <a:spcPct val="30000"/>
              </a:spcAft>
            </a:pPr>
            <a:r>
              <a:rPr lang="it-IT" sz="2000" b="1" dirty="0">
                <a:solidFill>
                  <a:schemeClr val="accent1"/>
                </a:solidFill>
              </a:rPr>
              <a:t>Consapevolezza dell’apparato su cui si interviene: </a:t>
            </a:r>
            <a:r>
              <a:rPr lang="it-IT" sz="2000" dirty="0">
                <a:solidFill>
                  <a:srgbClr val="345266"/>
                </a:solidFill>
              </a:rPr>
              <a:t>prima di operare su un determinato componente o elemento funzionale, occorre sempre conoscere preventivamente la relativa documentazione di progetto. </a:t>
            </a:r>
          </a:p>
          <a:p>
            <a:pPr algn="just">
              <a:lnSpc>
                <a:spcPct val="90000"/>
              </a:lnSpc>
              <a:spcAft>
                <a:spcPct val="30000"/>
              </a:spcAft>
            </a:pPr>
            <a:r>
              <a:rPr lang="it-IT" sz="2000" b="1" dirty="0">
                <a:solidFill>
                  <a:schemeClr val="accent1"/>
                </a:solidFill>
              </a:rPr>
              <a:t>Utilizzo Tool e Strumentazione: </a:t>
            </a:r>
            <a:r>
              <a:rPr lang="it-IT" sz="2000" dirty="0">
                <a:solidFill>
                  <a:srgbClr val="345266"/>
                </a:solidFill>
              </a:rPr>
              <a:t>tutti i dispositivi di ausilio alle attività di verifica devono essere posizionati e utilizzati in modo tale da garantirne la corretta aerazione, al fine di prevenire pericolosi surriscaldamenti.</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0000"/>
                </a:solidFill>
              </a:rPr>
              <a:t>Manutenzione Sistema PAI-PL: </a:t>
            </a:r>
            <a:r>
              <a:rPr lang="it-IT" sz="2400" dirty="0">
                <a:solidFill>
                  <a:srgbClr val="FF0000"/>
                </a:solidFill>
              </a:rPr>
              <a:t>Antinfortunistica e sicurezza</a:t>
            </a:r>
            <a:endParaRPr lang="it-IT" dirty="0">
              <a:solidFill>
                <a:srgbClr val="FF0000"/>
              </a:solidFill>
            </a:endParaRPr>
          </a:p>
        </p:txBody>
      </p:sp>
      <p:sp>
        <p:nvSpPr>
          <p:cNvPr id="3" name="Segnaposto contenuto 2"/>
          <p:cNvSpPr>
            <a:spLocks noGrp="1"/>
          </p:cNvSpPr>
          <p:nvPr>
            <p:ph idx="1"/>
          </p:nvPr>
        </p:nvSpPr>
        <p:spPr>
          <a:xfrm>
            <a:off x="395536" y="764704"/>
            <a:ext cx="8229600" cy="615553"/>
          </a:xfrm>
        </p:spPr>
        <p:txBody>
          <a:bodyPr/>
          <a:lstStyle/>
          <a:p>
            <a:r>
              <a:rPr lang="it-IT" b="1" dirty="0">
                <a:solidFill>
                  <a:schemeClr val="accent1"/>
                </a:solidFill>
              </a:rPr>
              <a:t>Distanza di sicurezza di operatività dalle UdR: </a:t>
            </a:r>
            <a:r>
              <a:rPr lang="it-IT" dirty="0"/>
              <a:t>quando l’UDR è alimentata si deve operare nei pressi dell’UdR ad una distanza non inferiore a 2m. </a:t>
            </a:r>
          </a:p>
        </p:txBody>
      </p:sp>
      <p:pic>
        <p:nvPicPr>
          <p:cNvPr id="14338" name="Picture 2"/>
          <p:cNvPicPr>
            <a:picLocks noChangeAspect="1" noChangeArrowheads="1"/>
          </p:cNvPicPr>
          <p:nvPr/>
        </p:nvPicPr>
        <p:blipFill>
          <a:blip r:embed="rId3" cstate="print"/>
          <a:srcRect/>
          <a:stretch>
            <a:fillRect/>
          </a:stretch>
        </p:blipFill>
        <p:spPr bwMode="auto">
          <a:xfrm>
            <a:off x="1475656" y="1700808"/>
            <a:ext cx="5953125" cy="3895725"/>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67851"/>
            <a:ext cx="8229600" cy="492443"/>
          </a:xfrm>
        </p:spPr>
        <p:txBody>
          <a:bodyPr/>
          <a:lstStyle/>
          <a:p>
            <a:r>
              <a:rPr lang="it-IT" dirty="0">
                <a:solidFill>
                  <a:srgbClr val="FF0000"/>
                </a:solidFill>
              </a:rPr>
              <a:t>Manutenzione Sistema PAI-PL: </a:t>
            </a:r>
            <a:r>
              <a:rPr lang="it-IT" sz="2400" dirty="0">
                <a:solidFill>
                  <a:srgbClr val="FF0000"/>
                </a:solidFill>
              </a:rPr>
              <a:t>Manutenzione Preventiva</a:t>
            </a:r>
            <a:endParaRPr lang="it-IT" sz="2400" dirty="0"/>
          </a:p>
        </p:txBody>
      </p:sp>
      <p:sp>
        <p:nvSpPr>
          <p:cNvPr id="3" name="Segnaposto contenuto 2"/>
          <p:cNvSpPr>
            <a:spLocks noGrp="1"/>
          </p:cNvSpPr>
          <p:nvPr>
            <p:ph idx="1"/>
          </p:nvPr>
        </p:nvSpPr>
        <p:spPr>
          <a:xfrm>
            <a:off x="251520" y="1124744"/>
            <a:ext cx="8496944" cy="2462213"/>
          </a:xfrm>
        </p:spPr>
        <p:txBody>
          <a:bodyPr/>
          <a:lstStyle/>
          <a:p>
            <a:r>
              <a:rPr lang="it-IT" b="1" dirty="0"/>
              <a:t>Periodicità di Manutenzione Preventiva : 12 mesi</a:t>
            </a:r>
          </a:p>
          <a:p>
            <a:endParaRPr lang="it-IT" dirty="0"/>
          </a:p>
          <a:p>
            <a:pPr marL="342900" lvl="0" indent="-216000">
              <a:spcAft>
                <a:spcPts val="300"/>
              </a:spcAft>
              <a:buFont typeface="Arial" panose="020B0604020202020204" pitchFamily="34" charset="0"/>
              <a:buChar char="•"/>
            </a:pPr>
            <a:r>
              <a:rPr lang="it-IT" dirty="0"/>
              <a:t>Verifica pulizia vetro UdR;</a:t>
            </a:r>
          </a:p>
          <a:p>
            <a:pPr marL="342900" lvl="0" indent="-216000">
              <a:spcAft>
                <a:spcPts val="300"/>
              </a:spcAft>
              <a:buFont typeface="Arial" panose="020B0604020202020204" pitchFamily="34" charset="0"/>
              <a:buChar char="•"/>
            </a:pPr>
            <a:r>
              <a:rPr lang="it-IT" dirty="0"/>
              <a:t>Sostituzione Sali igroscopici UdR;</a:t>
            </a:r>
          </a:p>
          <a:p>
            <a:pPr marL="342900" lvl="0" indent="-216000">
              <a:spcAft>
                <a:spcPts val="300"/>
              </a:spcAft>
              <a:buFont typeface="Arial" panose="020B0604020202020204" pitchFamily="34" charset="0"/>
              <a:buChar char="•"/>
            </a:pPr>
            <a:r>
              <a:rPr lang="it-IT" dirty="0"/>
              <a:t>Verifica tensione dei tiranti del palo UdR;</a:t>
            </a:r>
          </a:p>
          <a:p>
            <a:pPr marL="342900" lvl="0" indent="-216000">
              <a:spcAft>
                <a:spcPts val="300"/>
              </a:spcAft>
              <a:buFont typeface="Arial" panose="020B0604020202020204" pitchFamily="34" charset="0"/>
              <a:buChar char="•"/>
            </a:pPr>
            <a:r>
              <a:rPr lang="it-IT" dirty="0"/>
              <a:t>Verifica messa a fuoco telecamere e del funzionamento dell’illuminatore IR;</a:t>
            </a:r>
          </a:p>
          <a:p>
            <a:pPr marL="342900" lvl="0" indent="-216000">
              <a:spcAft>
                <a:spcPts val="300"/>
              </a:spcAft>
              <a:buFont typeface="Arial" panose="020B0604020202020204" pitchFamily="34" charset="0"/>
              <a:buChar char="•"/>
            </a:pPr>
            <a:r>
              <a:rPr lang="it-IT" dirty="0"/>
              <a:t>Verifica stato del target fisso.</a:t>
            </a:r>
          </a:p>
        </p:txBody>
      </p:sp>
    </p:spTree>
    <p:extLst>
      <p:ext uri="{BB962C8B-B14F-4D97-AF65-F5344CB8AC3E}">
        <p14:creationId xmlns:p14="http://schemas.microsoft.com/office/powerpoint/2010/main" val="126250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solidFill>
                  <a:srgbClr val="FF0000"/>
                </a:solidFill>
              </a:rPr>
              <a:t>Manutenzione Preventiva PAI-PL: </a:t>
            </a:r>
            <a:r>
              <a:rPr lang="it-IT" sz="2800" dirty="0">
                <a:solidFill>
                  <a:srgbClr val="FF0000"/>
                </a:solidFill>
              </a:rPr>
              <a:t>Pulizia Vetro UdR</a:t>
            </a:r>
            <a:endParaRPr lang="it-IT" sz="2800" dirty="0"/>
          </a:p>
        </p:txBody>
      </p:sp>
      <p:sp>
        <p:nvSpPr>
          <p:cNvPr id="3" name="Segnaposto contenuto 2"/>
          <p:cNvSpPr>
            <a:spLocks noGrp="1"/>
          </p:cNvSpPr>
          <p:nvPr>
            <p:ph idx="1"/>
          </p:nvPr>
        </p:nvSpPr>
        <p:spPr>
          <a:xfrm>
            <a:off x="395536" y="1052736"/>
            <a:ext cx="8229600" cy="1615827"/>
          </a:xfrm>
        </p:spPr>
        <p:txBody>
          <a:bodyPr/>
          <a:lstStyle/>
          <a:p>
            <a:r>
              <a:rPr lang="it-IT" dirty="0"/>
              <a:t>Se ad un controllo visivo il vetro risulta sporco, occorre procedere ad una sua pulizia con un panno pulito che non lascia residui e detergenti non abrasivi adeguati.</a:t>
            </a:r>
          </a:p>
          <a:p>
            <a:r>
              <a:rPr lang="it-IT" dirty="0"/>
              <a:t>L’attività va eseguita con l’</a:t>
            </a:r>
            <a:r>
              <a:rPr lang="it-IT" dirty="0" err="1"/>
              <a:t>UdR</a:t>
            </a:r>
            <a:r>
              <a:rPr lang="it-IT" dirty="0"/>
              <a:t> </a:t>
            </a:r>
            <a:r>
              <a:rPr lang="it-IT" dirty="0" err="1"/>
              <a:t>disalimentata</a:t>
            </a:r>
            <a:r>
              <a:rPr lang="it-IT" dirty="0"/>
              <a:t> a mezzo “spine” poste in armadio di sezionamento.</a:t>
            </a:r>
          </a:p>
        </p:txBody>
      </p:sp>
      <p:graphicFrame>
        <p:nvGraphicFramePr>
          <p:cNvPr id="4" name="Tabella 3"/>
          <p:cNvGraphicFramePr>
            <a:graphicFrameLocks noGrp="1"/>
          </p:cNvGraphicFramePr>
          <p:nvPr/>
        </p:nvGraphicFramePr>
        <p:xfrm>
          <a:off x="827584" y="3284984"/>
          <a:ext cx="6528048" cy="2592288"/>
        </p:xfrm>
        <a:graphic>
          <a:graphicData uri="http://schemas.openxmlformats.org/drawingml/2006/table">
            <a:tbl>
              <a:tblPr/>
              <a:tblGrid>
                <a:gridCol w="1275580">
                  <a:extLst>
                    <a:ext uri="{9D8B030D-6E8A-4147-A177-3AD203B41FA5}">
                      <a16:colId xmlns:a16="http://schemas.microsoft.com/office/drawing/2014/main" val="20000"/>
                    </a:ext>
                  </a:extLst>
                </a:gridCol>
                <a:gridCol w="5252468">
                  <a:extLst>
                    <a:ext uri="{9D8B030D-6E8A-4147-A177-3AD203B41FA5}">
                      <a16:colId xmlns:a16="http://schemas.microsoft.com/office/drawing/2014/main" val="20001"/>
                    </a:ext>
                  </a:extLst>
                </a:gridCol>
              </a:tblGrid>
              <a:tr h="1296144">
                <a:tc>
                  <a:txBody>
                    <a:bodyPr/>
                    <a:lstStyle/>
                    <a:p>
                      <a:pPr algn="ctr">
                        <a:lnSpc>
                          <a:spcPct val="110000"/>
                        </a:lnSpc>
                        <a:spcAft>
                          <a:spcPts val="0"/>
                        </a:spcAft>
                      </a:pPr>
                      <a:endParaRPr lang="it-IT" sz="1000" b="0" dirty="0">
                        <a:solidFill>
                          <a:srgbClr val="339966"/>
                        </a:solidFill>
                        <a:latin typeface="Verdana"/>
                        <a:ea typeface="Times New Roman"/>
                        <a:cs typeface="Arial"/>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Bef>
                          <a:spcPts val="300"/>
                        </a:spcBef>
                        <a:spcAft>
                          <a:spcPts val="300"/>
                        </a:spcAft>
                      </a:pPr>
                      <a:r>
                        <a:rPr lang="it-IT" sz="1000" b="1">
                          <a:latin typeface="Arial"/>
                          <a:ea typeface="Times New Roman"/>
                          <a:cs typeface="Arial"/>
                        </a:rPr>
                        <a:t>ATTENZIONE! Spegnere sempre l’UdR prima delle attività di manutenzione.</a:t>
                      </a:r>
                      <a:endParaRPr lang="it-IT" sz="1000">
                        <a:latin typeface="Arial"/>
                        <a:ea typeface="Times New Roman"/>
                        <a:cs typeface="Times New Roman"/>
                      </a:endParaRPr>
                    </a:p>
                    <a:p>
                      <a:pPr algn="just">
                        <a:lnSpc>
                          <a:spcPct val="115000"/>
                        </a:lnSpc>
                        <a:spcBef>
                          <a:spcPts val="300"/>
                        </a:spcBef>
                        <a:spcAft>
                          <a:spcPts val="300"/>
                        </a:spcAft>
                      </a:pPr>
                      <a:r>
                        <a:rPr lang="it-IT" sz="1000" b="1">
                          <a:latin typeface="Arial"/>
                          <a:ea typeface="Times New Roman"/>
                          <a:cs typeface="Arial"/>
                        </a:rPr>
                        <a:t>Pericolo di emissioni laser.</a:t>
                      </a:r>
                      <a:endParaRPr lang="it-IT" sz="1000">
                        <a:latin typeface="Arial"/>
                        <a:ea typeface="Times New Roman"/>
                        <a:cs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96144">
                <a:tc>
                  <a:txBody>
                    <a:bodyPr/>
                    <a:lstStyle/>
                    <a:p>
                      <a:pPr algn="ctr">
                        <a:lnSpc>
                          <a:spcPct val="110000"/>
                        </a:lnSpc>
                        <a:spcAft>
                          <a:spcPts val="0"/>
                        </a:spcAft>
                      </a:pPr>
                      <a:endParaRPr lang="it-IT" sz="1000" b="1">
                        <a:solidFill>
                          <a:srgbClr val="339966"/>
                        </a:solidFill>
                        <a:latin typeface="Verdana"/>
                        <a:ea typeface="Times New Roman"/>
                        <a:cs typeface="Arial"/>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15000"/>
                        </a:lnSpc>
                        <a:spcBef>
                          <a:spcPts val="300"/>
                        </a:spcBef>
                        <a:spcAft>
                          <a:spcPts val="300"/>
                        </a:spcAft>
                      </a:pPr>
                      <a:r>
                        <a:rPr lang="it-IT" sz="1000" b="1" dirty="0">
                          <a:latin typeface="Arial"/>
                          <a:ea typeface="Times New Roman"/>
                          <a:cs typeface="Arial"/>
                        </a:rPr>
                        <a:t>ATTENZIONE! L’attività di pulizia del vetro deve essere eseguita prevedendo l’utilizzo di imbragatura di sicurezza evitando di sporgersi dal parapetto.</a:t>
                      </a:r>
                      <a:endParaRPr lang="it-IT" sz="1000" dirty="0">
                        <a:latin typeface="Arial"/>
                        <a:ea typeface="Times New Roman"/>
                        <a:cs typeface="Times New Roman"/>
                      </a:endParaRPr>
                    </a:p>
                    <a:p>
                      <a:pPr algn="just">
                        <a:lnSpc>
                          <a:spcPct val="115000"/>
                        </a:lnSpc>
                        <a:spcBef>
                          <a:spcPts val="300"/>
                        </a:spcBef>
                        <a:spcAft>
                          <a:spcPts val="300"/>
                        </a:spcAft>
                      </a:pPr>
                      <a:r>
                        <a:rPr lang="it-IT" sz="1000" b="1" dirty="0">
                          <a:latin typeface="Arial"/>
                          <a:ea typeface="Times New Roman"/>
                          <a:cs typeface="Arial"/>
                        </a:rPr>
                        <a:t>Pericolo caduta</a:t>
                      </a:r>
                      <a:endParaRPr lang="it-IT" sz="1000" dirty="0">
                        <a:latin typeface="Arial"/>
                        <a:ea typeface="Times New Roman"/>
                        <a:cs typeface="Times New Roman"/>
                      </a:endParaRPr>
                    </a:p>
                  </a:txBody>
                  <a:tcPr marL="44450" marR="4445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pic>
        <p:nvPicPr>
          <p:cNvPr id="15362" name="Immagine 7"/>
          <p:cNvPicPr>
            <a:picLocks noChangeAspect="1" noChangeArrowheads="1"/>
          </p:cNvPicPr>
          <p:nvPr/>
        </p:nvPicPr>
        <p:blipFill>
          <a:blip r:embed="rId3" cstate="print"/>
          <a:srcRect l="43375" t="38937" r="44443" b="45834"/>
          <a:stretch>
            <a:fillRect/>
          </a:stretch>
        </p:blipFill>
        <p:spPr bwMode="auto">
          <a:xfrm>
            <a:off x="971600" y="3356992"/>
            <a:ext cx="1095375" cy="1095375"/>
          </a:xfrm>
          <a:prstGeom prst="rect">
            <a:avLst/>
          </a:prstGeom>
          <a:noFill/>
        </p:spPr>
      </p:pic>
      <p:pic>
        <p:nvPicPr>
          <p:cNvPr id="15361" name="Immagine 19"/>
          <p:cNvPicPr>
            <a:picLocks noChangeAspect="1" noChangeArrowheads="1"/>
          </p:cNvPicPr>
          <p:nvPr/>
        </p:nvPicPr>
        <p:blipFill>
          <a:blip r:embed="rId4" cstate="print"/>
          <a:srcRect/>
          <a:stretch>
            <a:fillRect/>
          </a:stretch>
        </p:blipFill>
        <p:spPr bwMode="auto">
          <a:xfrm>
            <a:off x="971600" y="4725144"/>
            <a:ext cx="1085850" cy="9525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61443"/>
          </a:xfrm>
        </p:spPr>
        <p:txBody>
          <a:bodyPr/>
          <a:lstStyle/>
          <a:p>
            <a:r>
              <a:rPr lang="it-IT" dirty="0">
                <a:solidFill>
                  <a:srgbClr val="FF0000"/>
                </a:solidFill>
              </a:rPr>
              <a:t>Manutenzione Preventiva PAI-PL: </a:t>
            </a:r>
            <a:br>
              <a:rPr lang="it-IT" dirty="0">
                <a:solidFill>
                  <a:srgbClr val="FF0000"/>
                </a:solidFill>
              </a:rPr>
            </a:br>
            <a:r>
              <a:rPr lang="it-IT" sz="2800" dirty="0">
                <a:solidFill>
                  <a:srgbClr val="FF0000"/>
                </a:solidFill>
              </a:rPr>
              <a:t>Sostituzione Sali Igroscopici</a:t>
            </a:r>
            <a:br>
              <a:rPr lang="it-IT" sz="2800" i="1" dirty="0"/>
            </a:br>
            <a:endParaRPr lang="it-IT" dirty="0"/>
          </a:p>
        </p:txBody>
      </p:sp>
      <p:sp>
        <p:nvSpPr>
          <p:cNvPr id="3" name="Segnaposto contenuto 2"/>
          <p:cNvSpPr>
            <a:spLocks noGrp="1"/>
          </p:cNvSpPr>
          <p:nvPr>
            <p:ph idx="1"/>
          </p:nvPr>
        </p:nvSpPr>
        <p:spPr>
          <a:xfrm>
            <a:off x="251520" y="1246981"/>
            <a:ext cx="8640960" cy="1692771"/>
          </a:xfrm>
        </p:spPr>
        <p:txBody>
          <a:bodyPr/>
          <a:lstStyle/>
          <a:p>
            <a:r>
              <a:rPr lang="it-IT" dirty="0"/>
              <a:t>L’attività di sostituzione dei sali igroscopici prevede:</a:t>
            </a:r>
          </a:p>
          <a:p>
            <a:pPr marL="342900" indent="-216000">
              <a:spcAft>
                <a:spcPts val="300"/>
              </a:spcAft>
              <a:buFont typeface="Arial" panose="020B0604020202020204" pitchFamily="34" charset="0"/>
              <a:buChar char="•"/>
            </a:pPr>
            <a:r>
              <a:rPr lang="it-IT" dirty="0"/>
              <a:t>Spegnimento dell’UdR a mezzo “spine” poste in armadio di sezionamento.</a:t>
            </a:r>
          </a:p>
          <a:p>
            <a:pPr marL="342900" indent="-216000">
              <a:spcAft>
                <a:spcPts val="300"/>
              </a:spcAft>
              <a:buFont typeface="Arial" panose="020B0604020202020204" pitchFamily="34" charset="0"/>
              <a:buChar char="•"/>
            </a:pPr>
            <a:r>
              <a:rPr lang="it-IT" dirty="0"/>
              <a:t>Rimozione sportello superiore di apertura del parasole e apertura di quelli laterali.</a:t>
            </a:r>
          </a:p>
          <a:p>
            <a:endParaRPr lang="it-IT" dirty="0"/>
          </a:p>
        </p:txBody>
      </p:sp>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5872" y="2780928"/>
            <a:ext cx="3632312" cy="3566469"/>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84885"/>
          </a:xfrm>
        </p:spPr>
        <p:txBody>
          <a:bodyPr/>
          <a:lstStyle/>
          <a:p>
            <a:r>
              <a:rPr lang="it-IT" dirty="0">
                <a:solidFill>
                  <a:srgbClr val="FF0000"/>
                </a:solidFill>
              </a:rPr>
              <a:t>Manutenzione Preventiva PAI-PL: </a:t>
            </a:r>
            <a:r>
              <a:rPr lang="it-IT" sz="2000" dirty="0">
                <a:solidFill>
                  <a:srgbClr val="FF0000"/>
                </a:solidFill>
              </a:rPr>
              <a:t>Sostituzione Sali Igroscopici </a:t>
            </a:r>
            <a:br>
              <a:rPr lang="it-IT" dirty="0">
                <a:solidFill>
                  <a:srgbClr val="FF0000"/>
                </a:solidFill>
              </a:rPr>
            </a:br>
            <a:endParaRPr lang="it-IT" dirty="0"/>
          </a:p>
        </p:txBody>
      </p:sp>
      <p:sp>
        <p:nvSpPr>
          <p:cNvPr id="3" name="Segnaposto contenuto 2"/>
          <p:cNvSpPr>
            <a:spLocks noGrp="1"/>
          </p:cNvSpPr>
          <p:nvPr>
            <p:ph idx="1"/>
          </p:nvPr>
        </p:nvSpPr>
        <p:spPr>
          <a:xfrm>
            <a:off x="179512" y="764705"/>
            <a:ext cx="8507288" cy="3308598"/>
          </a:xfrm>
        </p:spPr>
        <p:txBody>
          <a:bodyPr/>
          <a:lstStyle/>
          <a:p>
            <a:pPr marL="342900" lvl="0" indent="-216000">
              <a:spcAft>
                <a:spcPts val="300"/>
              </a:spcAft>
              <a:buFont typeface="Arial" panose="020B0604020202020204" pitchFamily="34" charset="0"/>
              <a:buChar char="•"/>
            </a:pPr>
            <a:r>
              <a:rPr lang="it-IT" dirty="0"/>
              <a:t>Rimozione della cartuccia esausta posteriore tramite l’apposita chiave;</a:t>
            </a:r>
          </a:p>
          <a:p>
            <a:pPr marL="342900" lvl="0" indent="-216000">
              <a:spcAft>
                <a:spcPts val="300"/>
              </a:spcAft>
              <a:buFont typeface="Arial" panose="020B0604020202020204" pitchFamily="34" charset="0"/>
              <a:buChar char="•"/>
            </a:pPr>
            <a:r>
              <a:rPr lang="it-IT" dirty="0"/>
              <a:t>Rimozione delle due cartucce esauste laterali tramite l’apposita chiave (svitarle  e ruotare in senso antiorario);</a:t>
            </a:r>
          </a:p>
          <a:p>
            <a:pPr marL="342900" lvl="0" indent="-216000">
              <a:spcAft>
                <a:spcPts val="300"/>
              </a:spcAft>
              <a:buFont typeface="Arial" panose="020B0604020202020204" pitchFamily="34" charset="0"/>
              <a:buChar char="•"/>
            </a:pPr>
            <a:r>
              <a:rPr lang="it-IT" dirty="0"/>
              <a:t>Pulire la sede di tenuta dell’</a:t>
            </a:r>
            <a:r>
              <a:rPr lang="it-IT" dirty="0" err="1"/>
              <a:t>O-ring</a:t>
            </a:r>
            <a:r>
              <a:rPr lang="it-IT" dirty="0"/>
              <a:t> facendo attenzione a non far entrare polvere o corpi estranei nell’involucro;</a:t>
            </a:r>
          </a:p>
          <a:p>
            <a:pPr marL="342900" lvl="0" indent="-216000">
              <a:spcAft>
                <a:spcPts val="300"/>
              </a:spcAft>
              <a:buFont typeface="Arial" panose="020B0604020202020204" pitchFamily="34" charset="0"/>
              <a:buChar char="•"/>
            </a:pPr>
            <a:r>
              <a:rPr lang="it-IT" dirty="0"/>
              <a:t>Montaggio delle cartucce nuove tramite l’apposita chiave (avvitarle e ruotare in senso orario);</a:t>
            </a:r>
          </a:p>
          <a:p>
            <a:pPr marL="342900" lvl="0" indent="-216000">
              <a:spcAft>
                <a:spcPts val="300"/>
              </a:spcAft>
              <a:buFont typeface="Arial" panose="020B0604020202020204" pitchFamily="34" charset="0"/>
              <a:buChar char="•"/>
            </a:pPr>
            <a:r>
              <a:rPr lang="it-IT" dirty="0"/>
              <a:t>Rimontaggio sportello parasole superiore e chiusura sportelli laterali;</a:t>
            </a:r>
          </a:p>
          <a:p>
            <a:pPr marL="342900" lvl="0" indent="-216000">
              <a:spcAft>
                <a:spcPts val="300"/>
              </a:spcAft>
              <a:buFont typeface="Arial" panose="020B0604020202020204" pitchFamily="34" charset="0"/>
              <a:buChar char="•"/>
            </a:pPr>
            <a:r>
              <a:rPr lang="it-IT" dirty="0"/>
              <a:t>Accensione dell’UdR a mezzo “spine” poste in armadio di sezionamento;</a:t>
            </a:r>
          </a:p>
          <a:p>
            <a:endParaRPr lang="it-IT" dirty="0"/>
          </a:p>
        </p:txBody>
      </p:sp>
      <p:pic>
        <p:nvPicPr>
          <p:cNvPr id="4" name="Immagine 3"/>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832" y="4653136"/>
            <a:ext cx="4820488" cy="2059457"/>
          </a:xfrm>
          <a:prstGeom prst="rect">
            <a:avLst/>
          </a:prstGeom>
          <a:noFill/>
        </p:spPr>
      </p:pic>
      <p:pic>
        <p:nvPicPr>
          <p:cNvPr id="100353" name="Picture 1"/>
          <p:cNvPicPr>
            <a:picLocks noChangeAspect="1" noChangeArrowheads="1"/>
          </p:cNvPicPr>
          <p:nvPr/>
        </p:nvPicPr>
        <p:blipFill>
          <a:blip r:embed="rId4" cstate="print"/>
          <a:srcRect/>
          <a:stretch>
            <a:fillRect/>
          </a:stretch>
        </p:blipFill>
        <p:spPr bwMode="auto">
          <a:xfrm>
            <a:off x="395536" y="4725144"/>
            <a:ext cx="1912620" cy="188976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84885"/>
          </a:xfrm>
        </p:spPr>
        <p:txBody>
          <a:bodyPr/>
          <a:lstStyle/>
          <a:p>
            <a:r>
              <a:rPr lang="it-IT" dirty="0">
                <a:solidFill>
                  <a:srgbClr val="FF0000"/>
                </a:solidFill>
              </a:rPr>
              <a:t>Manutenzione Preventiva PAI-PL:</a:t>
            </a:r>
            <a:br>
              <a:rPr lang="it-IT" dirty="0">
                <a:solidFill>
                  <a:srgbClr val="FF0000"/>
                </a:solidFill>
              </a:rPr>
            </a:br>
            <a:r>
              <a:rPr lang="it-IT" dirty="0">
                <a:solidFill>
                  <a:srgbClr val="FF0000"/>
                </a:solidFill>
              </a:rPr>
              <a:t> </a:t>
            </a:r>
            <a:r>
              <a:rPr lang="it-IT" sz="2800" dirty="0">
                <a:solidFill>
                  <a:srgbClr val="FF0000"/>
                </a:solidFill>
              </a:rPr>
              <a:t>Verifica tensione dei tiranti del palo di sostegno dell’UdR</a:t>
            </a:r>
          </a:p>
        </p:txBody>
      </p:sp>
      <p:sp>
        <p:nvSpPr>
          <p:cNvPr id="3" name="Segnaposto contenuto 2"/>
          <p:cNvSpPr>
            <a:spLocks noGrp="1"/>
          </p:cNvSpPr>
          <p:nvPr>
            <p:ph idx="1"/>
          </p:nvPr>
        </p:nvSpPr>
        <p:spPr>
          <a:xfrm>
            <a:off x="265262" y="2121818"/>
            <a:ext cx="6192688" cy="3539430"/>
          </a:xfrm>
        </p:spPr>
        <p:txBody>
          <a:bodyPr/>
          <a:lstStyle/>
          <a:p>
            <a:pPr marL="342900" indent="-216000">
              <a:spcAft>
                <a:spcPts val="300"/>
              </a:spcAft>
              <a:buFont typeface="Arial" panose="020B0604020202020204" pitchFamily="34" charset="0"/>
              <a:buChar char="•"/>
            </a:pPr>
            <a:r>
              <a:rPr lang="it-IT" dirty="0"/>
              <a:t>Spegnimento dell’UdR a mezzo “spine” poste in armadio di sezionamento;</a:t>
            </a:r>
          </a:p>
          <a:p>
            <a:pPr marL="342900" indent="-216000">
              <a:spcAft>
                <a:spcPts val="300"/>
              </a:spcAft>
              <a:buFont typeface="Arial" panose="020B0604020202020204" pitchFamily="34" charset="0"/>
              <a:buChar char="•"/>
            </a:pPr>
            <a:r>
              <a:rPr lang="it-IT" dirty="0"/>
              <a:t>Controllo visivo dello stato di usura, serraggio (verificare a progetto qual è la coppia di serraggio) dei morsetti a cavallotto;</a:t>
            </a:r>
          </a:p>
          <a:p>
            <a:pPr marL="342900" indent="-216000">
              <a:spcAft>
                <a:spcPts val="300"/>
              </a:spcAft>
              <a:buFont typeface="Arial" panose="020B0604020202020204" pitchFamily="34" charset="0"/>
              <a:buChar char="•"/>
            </a:pPr>
            <a:r>
              <a:rPr lang="it-IT" dirty="0"/>
              <a:t>Verifica tensione tiranti (verificare a progetto qual è la tensione prevista) accertando la perpendicolarità del palo di sostegno dell’UdR rispetto al plinto per mezzo di un inclinometro o livella;</a:t>
            </a:r>
          </a:p>
          <a:p>
            <a:pPr marL="342900" indent="-216000">
              <a:spcAft>
                <a:spcPts val="300"/>
              </a:spcAft>
              <a:buFont typeface="Arial" panose="020B0604020202020204" pitchFamily="34" charset="0"/>
              <a:buChar char="•"/>
            </a:pPr>
            <a:r>
              <a:rPr lang="it-IT" dirty="0"/>
              <a:t>Accensione dell’UdR al termine delle attività.</a:t>
            </a:r>
          </a:p>
          <a:p>
            <a:endParaRPr lang="it-IT" dirty="0"/>
          </a:p>
        </p:txBody>
      </p:sp>
      <p:pic>
        <p:nvPicPr>
          <p:cNvPr id="36866" name="Picture 2"/>
          <p:cNvPicPr>
            <a:picLocks noChangeAspect="1" noChangeArrowheads="1"/>
          </p:cNvPicPr>
          <p:nvPr/>
        </p:nvPicPr>
        <p:blipFill>
          <a:blip r:embed="rId3" cstate="print"/>
          <a:srcRect/>
          <a:stretch>
            <a:fillRect/>
          </a:stretch>
        </p:blipFill>
        <p:spPr bwMode="auto">
          <a:xfrm>
            <a:off x="6457950" y="1196752"/>
            <a:ext cx="2686050" cy="5429250"/>
          </a:xfrm>
          <a:prstGeom prst="rect">
            <a:avLst/>
          </a:prstGeom>
          <a:noFill/>
          <a:ln w="9525">
            <a:noFill/>
            <a:miter lim="800000"/>
            <a:headEnd/>
            <a:tailEnd/>
          </a:ln>
        </p:spPr>
      </p:pic>
    </p:spTree>
    <p:extLst>
      <p:ext uri="{BB962C8B-B14F-4D97-AF65-F5344CB8AC3E}">
        <p14:creationId xmlns:p14="http://schemas.microsoft.com/office/powerpoint/2010/main" val="1929075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84885"/>
          </a:xfrm>
        </p:spPr>
        <p:txBody>
          <a:bodyPr/>
          <a:lstStyle/>
          <a:p>
            <a:r>
              <a:rPr lang="it-IT" dirty="0">
                <a:solidFill>
                  <a:srgbClr val="FF0000"/>
                </a:solidFill>
              </a:rPr>
              <a:t>Manutenzione Preventiva PAI-PL:</a:t>
            </a:r>
            <a:br>
              <a:rPr lang="it-IT" dirty="0">
                <a:solidFill>
                  <a:srgbClr val="FF0000"/>
                </a:solidFill>
              </a:rPr>
            </a:br>
            <a:r>
              <a:rPr lang="it-IT" dirty="0">
                <a:solidFill>
                  <a:srgbClr val="FF0000"/>
                </a:solidFill>
              </a:rPr>
              <a:t> </a:t>
            </a:r>
            <a:r>
              <a:rPr lang="it-IT" sz="2800" dirty="0">
                <a:solidFill>
                  <a:srgbClr val="FF0000"/>
                </a:solidFill>
              </a:rPr>
              <a:t>Verifica stato usura tiranti</a:t>
            </a:r>
          </a:p>
        </p:txBody>
      </p:sp>
      <p:sp>
        <p:nvSpPr>
          <p:cNvPr id="3" name="Segnaposto contenuto 2"/>
          <p:cNvSpPr>
            <a:spLocks noGrp="1"/>
          </p:cNvSpPr>
          <p:nvPr>
            <p:ph idx="1"/>
          </p:nvPr>
        </p:nvSpPr>
        <p:spPr>
          <a:xfrm>
            <a:off x="323528" y="1484784"/>
            <a:ext cx="8820472" cy="777136"/>
          </a:xfrm>
        </p:spPr>
        <p:txBody>
          <a:bodyPr/>
          <a:lstStyle/>
          <a:p>
            <a:pPr marL="342900" indent="-216000">
              <a:spcAft>
                <a:spcPts val="300"/>
              </a:spcAft>
              <a:buFont typeface="Arial" panose="020B0604020202020204" pitchFamily="34" charset="0"/>
              <a:buChar char="•"/>
            </a:pPr>
            <a:r>
              <a:rPr lang="it-IT" sz="1600" dirty="0"/>
              <a:t>Controllo visivo dello stato di usura e conservazione delle redance montate all’estremità delle funi in acciaio; </a:t>
            </a:r>
          </a:p>
          <a:p>
            <a:pPr marL="342900" indent="-216000">
              <a:spcAft>
                <a:spcPts val="300"/>
              </a:spcAft>
              <a:buFont typeface="Arial" panose="020B0604020202020204" pitchFamily="34" charset="0"/>
              <a:buChar char="•"/>
            </a:pPr>
            <a:r>
              <a:rPr lang="it-IT" sz="1600" dirty="0"/>
              <a:t>Non sono ammesse: Schiacciature, Deformazioni, Usura, Crepe e Corrosione.</a:t>
            </a:r>
          </a:p>
        </p:txBody>
      </p:sp>
      <p:pic>
        <p:nvPicPr>
          <p:cNvPr id="4" name="Immagine 3">
            <a:extLst>
              <a:ext uri="{FF2B5EF4-FFF2-40B4-BE49-F238E27FC236}">
                <a16:creationId xmlns:a16="http://schemas.microsoft.com/office/drawing/2014/main" id="{143D0A4D-1141-CA8F-E1BF-8B3F7A3F1BA0}"/>
              </a:ext>
            </a:extLst>
          </p:cNvPr>
          <p:cNvPicPr>
            <a:picLocks noChangeAspect="1"/>
          </p:cNvPicPr>
          <p:nvPr/>
        </p:nvPicPr>
        <p:blipFill>
          <a:blip r:embed="rId3"/>
          <a:stretch>
            <a:fillRect/>
          </a:stretch>
        </p:blipFill>
        <p:spPr>
          <a:xfrm>
            <a:off x="6234677" y="163301"/>
            <a:ext cx="2390459" cy="1088561"/>
          </a:xfrm>
          <a:prstGeom prst="rect">
            <a:avLst/>
          </a:prstGeom>
        </p:spPr>
      </p:pic>
      <p:pic>
        <p:nvPicPr>
          <p:cNvPr id="5" name="Immagine 4">
            <a:extLst>
              <a:ext uri="{FF2B5EF4-FFF2-40B4-BE49-F238E27FC236}">
                <a16:creationId xmlns:a16="http://schemas.microsoft.com/office/drawing/2014/main" id="{2D4D32B2-DC66-54E9-CA43-242011951F3C}"/>
              </a:ext>
            </a:extLst>
          </p:cNvPr>
          <p:cNvPicPr>
            <a:picLocks noChangeAspect="1"/>
          </p:cNvPicPr>
          <p:nvPr/>
        </p:nvPicPr>
        <p:blipFill>
          <a:blip r:embed="rId4"/>
          <a:stretch>
            <a:fillRect/>
          </a:stretch>
        </p:blipFill>
        <p:spPr>
          <a:xfrm>
            <a:off x="1991522" y="2339218"/>
            <a:ext cx="5160955" cy="45137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467544" y="188640"/>
            <a:ext cx="8229600" cy="817427"/>
          </a:xfrm>
        </p:spPr>
        <p:txBody>
          <a:bodyPr/>
          <a:lstStyle/>
          <a:p>
            <a:r>
              <a:rPr lang="it-IT" sz="2400" dirty="0">
                <a:solidFill>
                  <a:srgbClr val="FF0000"/>
                </a:solidFill>
              </a:rPr>
              <a:t>Manutenzione Preventiva PAI-PL:  </a:t>
            </a:r>
            <a:br>
              <a:rPr lang="it-IT" sz="2400" dirty="0">
                <a:solidFill>
                  <a:srgbClr val="FF0000"/>
                </a:solidFill>
              </a:rPr>
            </a:br>
            <a:r>
              <a:rPr lang="it-IT" sz="2000" dirty="0">
                <a:solidFill>
                  <a:srgbClr val="FF0000"/>
                </a:solidFill>
              </a:rPr>
              <a:t>Verifica messa a fuoco delle Telecamere e del funzionamento dell’Illuminatore IR</a:t>
            </a:r>
            <a:br>
              <a:rPr lang="it-IT" i="1" dirty="0"/>
            </a:br>
            <a:endParaRPr lang="it-IT" dirty="0"/>
          </a:p>
        </p:txBody>
      </p:sp>
      <p:sp>
        <p:nvSpPr>
          <p:cNvPr id="3" name="Segnaposto contenuto 2"/>
          <p:cNvSpPr>
            <a:spLocks noGrp="1"/>
          </p:cNvSpPr>
          <p:nvPr>
            <p:ph idx="1"/>
          </p:nvPr>
        </p:nvSpPr>
        <p:spPr>
          <a:xfrm>
            <a:off x="179512" y="1052737"/>
            <a:ext cx="8712968" cy="5847755"/>
          </a:xfrm>
        </p:spPr>
        <p:txBody>
          <a:bodyPr/>
          <a:lstStyle/>
          <a:p>
            <a:pPr algn="just"/>
            <a:r>
              <a:rPr lang="it-IT" dirty="0"/>
              <a:t>La verifica della messa a fuoco del Gruppo Telecamere (UTC) consiste nel visionare, tramite TCCM collegato ad un PC con scheda di rete opportunamente configurata, le acquisizioni video provenienti dalle Telecamere. Nel caso in cui le immagini risultino sfocate, procedere alla loro messa a fuoco. </a:t>
            </a:r>
          </a:p>
          <a:p>
            <a:r>
              <a:rPr lang="it-IT" dirty="0"/>
              <a:t>Operazioni da eseguire:</a:t>
            </a:r>
          </a:p>
          <a:p>
            <a:pPr marL="342900" indent="-216000">
              <a:spcAft>
                <a:spcPts val="300"/>
              </a:spcAft>
              <a:buFont typeface="Arial" panose="020B0604020202020204" pitchFamily="34" charset="0"/>
              <a:buChar char="•"/>
            </a:pPr>
            <a:r>
              <a:rPr lang="it-IT" dirty="0"/>
              <a:t>Scollegare il primo cavo Ethernet a sinistra sul PC Diagnostico;</a:t>
            </a:r>
          </a:p>
          <a:p>
            <a:pPr marL="342900" indent="-216000">
              <a:spcAft>
                <a:spcPts val="300"/>
              </a:spcAft>
              <a:buFont typeface="Arial" panose="020B0604020202020204" pitchFamily="34" charset="0"/>
              <a:buChar char="•"/>
            </a:pPr>
            <a:r>
              <a:rPr lang="it-IT" dirty="0"/>
              <a:t>Collegare il cavo di cui sopra ad un PC con il TCCM installato;</a:t>
            </a:r>
          </a:p>
          <a:p>
            <a:pPr marL="342900" indent="-216000">
              <a:spcAft>
                <a:spcPts val="300"/>
              </a:spcAft>
              <a:buFont typeface="Arial" panose="020B0604020202020204" pitchFamily="34" charset="0"/>
              <a:buChar char="•"/>
            </a:pPr>
            <a:r>
              <a:rPr lang="it-IT" dirty="0"/>
              <a:t>Effettuare le verifiche di messa a fuoco;</a:t>
            </a:r>
          </a:p>
          <a:p>
            <a:pPr marL="342900" indent="-216000">
              <a:spcAft>
                <a:spcPts val="300"/>
              </a:spcAft>
              <a:buFont typeface="Arial" panose="020B0604020202020204" pitchFamily="34" charset="0"/>
              <a:buChar char="•"/>
            </a:pPr>
            <a:r>
              <a:rPr lang="it-IT" dirty="0"/>
              <a:t>Al termine delle operazioni ricollegare il primo cavo Ethernet a sinistra sul PC Diagnostico.</a:t>
            </a:r>
          </a:p>
          <a:p>
            <a:r>
              <a:rPr lang="it-IT" b="1" dirty="0"/>
              <a:t>Verifica Illuminatore</a:t>
            </a:r>
          </a:p>
          <a:p>
            <a:pPr algn="just"/>
            <a:r>
              <a:rPr lang="it-IT" dirty="0"/>
              <a:t>La verifica dell’Illuminatore consiste nell’accertare che tutti i led risultino accesi in caso di bassa luminosità dell’area </a:t>
            </a:r>
            <a:r>
              <a:rPr lang="it-IT" dirty="0" err="1"/>
              <a:t>PL</a:t>
            </a:r>
            <a:r>
              <a:rPr lang="it-IT" dirty="0"/>
              <a:t>. Per procedere con tale verifica, occorre proteggere l’illuminatore dalla luce diurna mediante l’uso di un pannello posto sopra l’illuminatore. Sostituire il gruppo Telecamere (UTC) nel caso in cui uno o più led risultino spenti.</a:t>
            </a:r>
          </a:p>
          <a:p>
            <a:endParaRPr lang="it-IT"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61443"/>
          </a:xfrm>
        </p:spPr>
        <p:txBody>
          <a:bodyPr/>
          <a:lstStyle/>
          <a:p>
            <a:r>
              <a:rPr lang="it-IT" dirty="0">
                <a:solidFill>
                  <a:srgbClr val="FF0000"/>
                </a:solidFill>
              </a:rPr>
              <a:t>Manutenzione Preventiva PAI-PL: </a:t>
            </a:r>
            <a:br>
              <a:rPr lang="it-IT" dirty="0">
                <a:solidFill>
                  <a:srgbClr val="FF0000"/>
                </a:solidFill>
              </a:rPr>
            </a:br>
            <a:r>
              <a:rPr lang="it-IT" sz="2400" dirty="0">
                <a:solidFill>
                  <a:srgbClr val="FF0000"/>
                </a:solidFill>
              </a:rPr>
              <a:t>Verifica stato del target fisso</a:t>
            </a:r>
            <a:br>
              <a:rPr lang="it-IT" i="1" dirty="0"/>
            </a:br>
            <a:endParaRPr lang="it-IT" dirty="0"/>
          </a:p>
        </p:txBody>
      </p:sp>
      <p:pic>
        <p:nvPicPr>
          <p:cNvPr id="37890" name="Picture 2"/>
          <p:cNvPicPr>
            <a:picLocks noGrp="1" noChangeAspect="1" noChangeArrowheads="1"/>
          </p:cNvPicPr>
          <p:nvPr>
            <p:ph idx="1"/>
          </p:nvPr>
        </p:nvPicPr>
        <p:blipFill>
          <a:blip r:embed="rId3" cstate="print"/>
          <a:srcRect/>
          <a:stretch>
            <a:fillRect/>
          </a:stretch>
        </p:blipFill>
        <p:spPr bwMode="auto">
          <a:xfrm>
            <a:off x="6876256" y="836712"/>
            <a:ext cx="1975009" cy="5611749"/>
          </a:xfrm>
          <a:prstGeom prst="rect">
            <a:avLst/>
          </a:prstGeom>
          <a:noFill/>
          <a:ln w="9525">
            <a:noFill/>
            <a:miter lim="800000"/>
            <a:headEnd/>
            <a:tailEnd/>
          </a:ln>
        </p:spPr>
      </p:pic>
      <p:sp>
        <p:nvSpPr>
          <p:cNvPr id="8" name="CasellaDiTesto 7"/>
          <p:cNvSpPr txBox="1"/>
          <p:nvPr/>
        </p:nvSpPr>
        <p:spPr>
          <a:xfrm>
            <a:off x="179512" y="1124744"/>
            <a:ext cx="6552728" cy="1600438"/>
          </a:xfrm>
          <a:prstGeom prst="rect">
            <a:avLst/>
          </a:prstGeom>
          <a:noFill/>
        </p:spPr>
        <p:txBody>
          <a:bodyPr wrap="square" rtlCol="0">
            <a:spAutoFit/>
          </a:bodyPr>
          <a:lstStyle/>
          <a:p>
            <a:r>
              <a:rPr lang="it-IT" sz="2000" dirty="0">
                <a:solidFill>
                  <a:srgbClr val="345266"/>
                </a:solidFill>
              </a:rPr>
              <a:t>La verifica dello stato del Target fisso consiste in una verifica visiva del pannello superiore del target. Occorre procedere alla sostituzione del target se questo risulta parzialmente sverniciato o raschiato.</a:t>
            </a:r>
          </a:p>
          <a:p>
            <a:endParaRPr lang="it-IT" dirty="0"/>
          </a:p>
        </p:txBody>
      </p:sp>
      <p:graphicFrame>
        <p:nvGraphicFramePr>
          <p:cNvPr id="9" name="Tabella 8"/>
          <p:cNvGraphicFramePr>
            <a:graphicFrameLocks noGrp="1"/>
          </p:cNvGraphicFramePr>
          <p:nvPr/>
        </p:nvGraphicFramePr>
        <p:xfrm>
          <a:off x="251520" y="2996952"/>
          <a:ext cx="6480720" cy="2664296"/>
        </p:xfrm>
        <a:graphic>
          <a:graphicData uri="http://schemas.openxmlformats.org/drawingml/2006/table">
            <a:tbl>
              <a:tblPr/>
              <a:tblGrid>
                <a:gridCol w="3240360">
                  <a:extLst>
                    <a:ext uri="{9D8B030D-6E8A-4147-A177-3AD203B41FA5}">
                      <a16:colId xmlns:a16="http://schemas.microsoft.com/office/drawing/2014/main" val="20000"/>
                    </a:ext>
                  </a:extLst>
                </a:gridCol>
                <a:gridCol w="3240360">
                  <a:extLst>
                    <a:ext uri="{9D8B030D-6E8A-4147-A177-3AD203B41FA5}">
                      <a16:colId xmlns:a16="http://schemas.microsoft.com/office/drawing/2014/main" val="20001"/>
                    </a:ext>
                  </a:extLst>
                </a:gridCol>
              </a:tblGrid>
              <a:tr h="180020">
                <a:tc>
                  <a:txBody>
                    <a:bodyPr/>
                    <a:lstStyle/>
                    <a:p>
                      <a:pPr algn="ctr">
                        <a:spcBef>
                          <a:spcPts val="300"/>
                        </a:spcBef>
                        <a:spcAft>
                          <a:spcPts val="300"/>
                        </a:spcAft>
                      </a:pPr>
                      <a:r>
                        <a:rPr lang="it-IT" sz="1000" b="1" dirty="0">
                          <a:latin typeface="Arial"/>
                          <a:ea typeface="Times New Roman"/>
                          <a:cs typeface="Times New Roman"/>
                        </a:rPr>
                        <a:t>Difetti</a:t>
                      </a:r>
                      <a:endParaRPr lang="it-IT" sz="1000" dirty="0">
                        <a:latin typeface="Arial"/>
                        <a:ea typeface="Times New Roman"/>
                        <a:cs typeface="Times New Roman"/>
                      </a:endParaRP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it-IT" sz="1000" b="1">
                          <a:latin typeface="Arial"/>
                          <a:ea typeface="Times New Roman"/>
                          <a:cs typeface="Times New Roman"/>
                        </a:rPr>
                        <a:t>Azione correttiva</a:t>
                      </a:r>
                      <a:endParaRPr lang="it-IT" sz="1000">
                        <a:latin typeface="Arial"/>
                        <a:ea typeface="Times New Roman"/>
                        <a:cs typeface="Times New Roman"/>
                      </a:endParaRP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0020">
                <a:tc>
                  <a:txBody>
                    <a:bodyPr/>
                    <a:lstStyle/>
                    <a:p>
                      <a:pPr algn="ctr">
                        <a:spcBef>
                          <a:spcPts val="300"/>
                        </a:spcBef>
                        <a:spcAft>
                          <a:spcPts val="300"/>
                        </a:spcAft>
                      </a:pPr>
                      <a:r>
                        <a:rPr lang="it-IT" sz="1000">
                          <a:latin typeface="Arial"/>
                          <a:ea typeface="Times New Roman"/>
                          <a:cs typeface="Times New Roman"/>
                        </a:rPr>
                        <a:t>Vernice scrostata</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it-IT" sz="1000">
                          <a:latin typeface="Arial"/>
                          <a:ea typeface="Times New Roman"/>
                          <a:cs typeface="Times New Roman"/>
                        </a:rPr>
                        <a:t>Sostituzione immediata</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0020">
                <a:tc>
                  <a:txBody>
                    <a:bodyPr/>
                    <a:lstStyle/>
                    <a:p>
                      <a:pPr algn="ctr">
                        <a:spcBef>
                          <a:spcPts val="300"/>
                        </a:spcBef>
                        <a:spcAft>
                          <a:spcPts val="300"/>
                        </a:spcAft>
                      </a:pPr>
                      <a:r>
                        <a:rPr lang="it-IT" sz="1000">
                          <a:latin typeface="Arial"/>
                          <a:ea typeface="Times New Roman"/>
                          <a:cs typeface="Times New Roman"/>
                        </a:rPr>
                        <a:t>Ammaccature o scalfitture (*)</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it-IT" sz="1000">
                          <a:latin typeface="Arial"/>
                          <a:ea typeface="Times New Roman"/>
                          <a:cs typeface="Times New Roman"/>
                        </a:rPr>
                        <a:t>Sostituire</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0020">
                <a:tc>
                  <a:txBody>
                    <a:bodyPr/>
                    <a:lstStyle/>
                    <a:p>
                      <a:pPr algn="ctr">
                        <a:spcBef>
                          <a:spcPts val="300"/>
                        </a:spcBef>
                        <a:spcAft>
                          <a:spcPts val="300"/>
                        </a:spcAft>
                      </a:pPr>
                      <a:r>
                        <a:rPr lang="it-IT" sz="1000">
                          <a:latin typeface="Arial"/>
                          <a:ea typeface="Times New Roman"/>
                          <a:cs typeface="Times New Roman"/>
                        </a:rPr>
                        <a:t>Manomissione viti e regolazione dell’orientamento</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it-IT" sz="1000">
                          <a:latin typeface="Arial"/>
                          <a:ea typeface="Times New Roman"/>
                          <a:cs typeface="Times New Roman"/>
                        </a:rPr>
                        <a:t>Regolare</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80020">
                <a:tc>
                  <a:txBody>
                    <a:bodyPr/>
                    <a:lstStyle/>
                    <a:p>
                      <a:pPr algn="ctr">
                        <a:spcBef>
                          <a:spcPts val="300"/>
                        </a:spcBef>
                        <a:spcAft>
                          <a:spcPts val="300"/>
                        </a:spcAft>
                      </a:pPr>
                      <a:r>
                        <a:rPr lang="it-IT" sz="1000">
                          <a:latin typeface="Arial"/>
                          <a:ea typeface="Times New Roman"/>
                          <a:cs typeface="Times New Roman"/>
                        </a:rPr>
                        <a:t>Murales, pittografie ed atti vandalici</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it-IT" sz="1000" dirty="0">
                          <a:latin typeface="Arial"/>
                          <a:ea typeface="Times New Roman"/>
                          <a:cs typeface="Times New Roman"/>
                        </a:rPr>
                        <a:t>Sostituire/ripristinare</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0040">
                <a:tc>
                  <a:txBody>
                    <a:bodyPr/>
                    <a:lstStyle/>
                    <a:p>
                      <a:pPr algn="ctr">
                        <a:spcBef>
                          <a:spcPts val="300"/>
                        </a:spcBef>
                        <a:spcAft>
                          <a:spcPts val="300"/>
                        </a:spcAft>
                      </a:pPr>
                      <a:r>
                        <a:rPr lang="it-IT" sz="1000">
                          <a:latin typeface="Arial"/>
                          <a:ea typeface="Times New Roman"/>
                          <a:cs typeface="Times New Roman"/>
                        </a:rPr>
                        <a:t>Corpi estranei e corposa patina di smog attaccata al pannello</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it-IT" sz="1000">
                          <a:latin typeface="Arial"/>
                          <a:ea typeface="Times New Roman"/>
                          <a:cs typeface="Times New Roman"/>
                        </a:rPr>
                        <a:t>Sostituire/ripristinare</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80020">
                <a:tc>
                  <a:txBody>
                    <a:bodyPr/>
                    <a:lstStyle/>
                    <a:p>
                      <a:pPr algn="ctr">
                        <a:spcBef>
                          <a:spcPts val="300"/>
                        </a:spcBef>
                        <a:spcAft>
                          <a:spcPts val="300"/>
                        </a:spcAft>
                      </a:pPr>
                      <a:r>
                        <a:rPr lang="it-IT" sz="1000">
                          <a:latin typeface="Arial"/>
                          <a:ea typeface="Times New Roman"/>
                          <a:cs typeface="Times New Roman"/>
                        </a:rPr>
                        <a:t>Modificato Grado di brillantezza (gloss)</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it-IT" sz="1000">
                          <a:latin typeface="Arial"/>
                          <a:ea typeface="Times New Roman"/>
                          <a:cs typeface="Times New Roman"/>
                        </a:rPr>
                        <a:t>misurare /sostituire</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80020">
                <a:tc>
                  <a:txBody>
                    <a:bodyPr/>
                    <a:lstStyle/>
                    <a:p>
                      <a:pPr algn="ctr">
                        <a:spcBef>
                          <a:spcPts val="300"/>
                        </a:spcBef>
                        <a:spcAft>
                          <a:spcPts val="300"/>
                        </a:spcAft>
                      </a:pPr>
                      <a:r>
                        <a:rPr lang="it-IT" sz="1000">
                          <a:latin typeface="Arial"/>
                          <a:ea typeface="Times New Roman"/>
                          <a:cs typeface="Times New Roman"/>
                        </a:rPr>
                        <a:t>Controllo efficienza cavo equipotenziale</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it-IT" sz="1000">
                          <a:latin typeface="Arial"/>
                          <a:ea typeface="Times New Roman"/>
                          <a:cs typeface="Times New Roman"/>
                        </a:rPr>
                        <a:t>sostituire</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80020">
                <a:tc>
                  <a:txBody>
                    <a:bodyPr/>
                    <a:lstStyle/>
                    <a:p>
                      <a:pPr algn="ctr">
                        <a:spcBef>
                          <a:spcPts val="300"/>
                        </a:spcBef>
                        <a:spcAft>
                          <a:spcPts val="300"/>
                        </a:spcAft>
                      </a:pPr>
                      <a:r>
                        <a:rPr lang="it-IT" sz="1000">
                          <a:latin typeface="Arial"/>
                          <a:ea typeface="Times New Roman"/>
                          <a:cs typeface="Times New Roman"/>
                        </a:rPr>
                        <a:t>Controllo stato conservazione struttura zincata</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300"/>
                        </a:spcBef>
                        <a:spcAft>
                          <a:spcPts val="300"/>
                        </a:spcAft>
                      </a:pPr>
                      <a:r>
                        <a:rPr lang="it-IT" sz="1000">
                          <a:latin typeface="Arial"/>
                          <a:ea typeface="Times New Roman"/>
                          <a:cs typeface="Times New Roman"/>
                        </a:rPr>
                        <a:t>sostituire</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64096">
                <a:tc gridSpan="2">
                  <a:txBody>
                    <a:bodyPr/>
                    <a:lstStyle/>
                    <a:p>
                      <a:pPr algn="l">
                        <a:spcBef>
                          <a:spcPts val="300"/>
                        </a:spcBef>
                        <a:spcAft>
                          <a:spcPts val="300"/>
                        </a:spcAft>
                      </a:pPr>
                      <a:r>
                        <a:rPr lang="it-IT" sz="900" dirty="0">
                          <a:latin typeface="Arial"/>
                          <a:ea typeface="Times New Roman"/>
                          <a:cs typeface="Times New Roman"/>
                        </a:rPr>
                        <a:t>(*) Per la verifica di eventuali ammaccature o scalfitture presenti sul target, occorre verificare con il TCCM il numero di punti riletti sul target fisso e confrontare questo valore con quello restituito a valle della prima configurazione. Nel caso il numero di punti si sia ridotto del 20% occorre sostituire il piatto del target fisso</a:t>
                      </a:r>
                      <a:r>
                        <a:rPr lang="it-IT" sz="1000" dirty="0">
                          <a:latin typeface="Arial"/>
                          <a:ea typeface="Times New Roman"/>
                          <a:cs typeface="Times New Roman"/>
                        </a:rPr>
                        <a:t>.  Per maggiori dettagli circa l’utilizzo del TCCM si rimanda al relativo manuale (P034013 SPLM 011”Manuale d'Uso del Tool di Configurazione/ Calibrazione/Manutenzione”[App.4], Manutenzione UdR, comando verifica target fisso)</a:t>
                      </a:r>
                    </a:p>
                  </a:txBody>
                  <a:tcPr marL="67332" marR="6733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it-IT"/>
                    </a:p>
                  </a:txBody>
                  <a:tcPr/>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23528" y="764704"/>
            <a:ext cx="8229600" cy="1007968"/>
          </a:xfrm>
        </p:spPr>
        <p:txBody>
          <a:bodyPr/>
          <a:lstStyle/>
          <a:p>
            <a:r>
              <a:rPr lang="it-IT" b="1" dirty="0"/>
              <a:t>Come  rileva gli ostacoli?</a:t>
            </a:r>
          </a:p>
          <a:p>
            <a:pPr marL="105750" indent="-180000">
              <a:spcAft>
                <a:spcPts val="300"/>
              </a:spcAft>
              <a:buFont typeface="Arial" panose="020B0604020202020204" pitchFamily="34" charset="0"/>
              <a:buChar char="•"/>
            </a:pPr>
            <a:r>
              <a:rPr lang="it-IT" sz="1800" dirty="0"/>
              <a:t>Ricostruisce l’oggetto scansionato fornendo parametri quali altezza e volume.</a:t>
            </a:r>
          </a:p>
          <a:p>
            <a:r>
              <a:rPr lang="it-IT" b="1" dirty="0"/>
              <a:t>ESEMPI:</a:t>
            </a:r>
          </a:p>
        </p:txBody>
      </p:sp>
      <p:sp>
        <p:nvSpPr>
          <p:cNvPr id="4" name="Titolo 3"/>
          <p:cNvSpPr>
            <a:spLocks noGrp="1"/>
          </p:cNvSpPr>
          <p:nvPr>
            <p:ph type="title"/>
          </p:nvPr>
        </p:nvSpPr>
        <p:spPr/>
        <p:txBody>
          <a:bodyPr/>
          <a:lstStyle/>
          <a:p>
            <a:r>
              <a:rPr lang="it-IT" dirty="0">
                <a:solidFill>
                  <a:srgbClr val="FF0000"/>
                </a:solidFill>
              </a:rPr>
              <a:t>Sistema Rilevamento Ostacoli: PAI-PL</a:t>
            </a:r>
          </a:p>
        </p:txBody>
      </p:sp>
      <p:pic>
        <p:nvPicPr>
          <p:cNvPr id="5" name="Picture 3"/>
          <p:cNvPicPr>
            <a:picLocks noChangeAspect="1" noChangeArrowheads="1"/>
          </p:cNvPicPr>
          <p:nvPr/>
        </p:nvPicPr>
        <p:blipFill>
          <a:blip r:embed="rId3" cstate="print"/>
          <a:srcRect t="37751" r="13390"/>
          <a:stretch>
            <a:fillRect/>
          </a:stretch>
        </p:blipFill>
        <p:spPr bwMode="auto">
          <a:xfrm>
            <a:off x="4169600" y="1944216"/>
            <a:ext cx="4290832" cy="1988840"/>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l="7087" t="4200" r="7276" b="10401"/>
          <a:stretch>
            <a:fillRect/>
          </a:stretch>
        </p:blipFill>
        <p:spPr bwMode="auto">
          <a:xfrm>
            <a:off x="641208" y="2013033"/>
            <a:ext cx="3166140" cy="1776007"/>
          </a:xfrm>
          <a:prstGeom prst="rect">
            <a:avLst/>
          </a:prstGeom>
          <a:noFill/>
          <a:ln w="9525">
            <a:noFill/>
            <a:miter lim="800000"/>
            <a:headEnd/>
            <a:tailEnd/>
          </a:ln>
        </p:spPr>
      </p:pic>
      <p:pic>
        <p:nvPicPr>
          <p:cNvPr id="7" name="Picture 2"/>
          <p:cNvPicPr>
            <a:picLocks noChangeAspect="1" noChangeArrowheads="1"/>
          </p:cNvPicPr>
          <p:nvPr/>
        </p:nvPicPr>
        <p:blipFill>
          <a:blip r:embed="rId5" cstate="print"/>
          <a:srcRect l="7087" t="4200" r="7076" b="9834"/>
          <a:stretch>
            <a:fillRect/>
          </a:stretch>
        </p:blipFill>
        <p:spPr bwMode="auto">
          <a:xfrm>
            <a:off x="683567" y="4293096"/>
            <a:ext cx="3140118" cy="1769393"/>
          </a:xfrm>
          <a:prstGeom prst="rect">
            <a:avLst/>
          </a:prstGeom>
          <a:noFill/>
          <a:ln w="9525">
            <a:noFill/>
            <a:miter lim="800000"/>
            <a:headEnd/>
            <a:tailEnd/>
          </a:ln>
        </p:spPr>
      </p:pic>
      <p:pic>
        <p:nvPicPr>
          <p:cNvPr id="8" name="Picture 4"/>
          <p:cNvPicPr>
            <a:picLocks noChangeAspect="1" noChangeArrowheads="1"/>
          </p:cNvPicPr>
          <p:nvPr/>
        </p:nvPicPr>
        <p:blipFill>
          <a:blip r:embed="rId6" cstate="print"/>
          <a:srcRect t="16961"/>
          <a:stretch>
            <a:fillRect/>
          </a:stretch>
        </p:blipFill>
        <p:spPr bwMode="auto">
          <a:xfrm>
            <a:off x="4283968" y="4271066"/>
            <a:ext cx="3990857" cy="1894238"/>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23330"/>
          </a:xfrm>
        </p:spPr>
        <p:txBody>
          <a:bodyPr/>
          <a:lstStyle/>
          <a:p>
            <a:r>
              <a:rPr lang="it-IT" dirty="0">
                <a:solidFill>
                  <a:srgbClr val="FF0000"/>
                </a:solidFill>
              </a:rPr>
              <a:t>Manutenzione Straordinaria: </a:t>
            </a:r>
            <a:br>
              <a:rPr lang="it-IT" dirty="0">
                <a:solidFill>
                  <a:srgbClr val="FF0000"/>
                </a:solidFill>
              </a:rPr>
            </a:br>
            <a:r>
              <a:rPr lang="it-IT" sz="2800" dirty="0">
                <a:solidFill>
                  <a:srgbClr val="FF0000"/>
                </a:solidFill>
              </a:rPr>
              <a:t>modulo HW Uscite Vitali WDOUV </a:t>
            </a:r>
          </a:p>
        </p:txBody>
      </p:sp>
      <p:pic>
        <p:nvPicPr>
          <p:cNvPr id="41987" name="Picture 3"/>
          <p:cNvPicPr>
            <a:picLocks noChangeAspect="1" noChangeArrowheads="1"/>
          </p:cNvPicPr>
          <p:nvPr/>
        </p:nvPicPr>
        <p:blipFill>
          <a:blip r:embed="rId3" cstate="print"/>
          <a:srcRect/>
          <a:stretch>
            <a:fillRect/>
          </a:stretch>
        </p:blipFill>
        <p:spPr bwMode="auto">
          <a:xfrm>
            <a:off x="323528" y="1124744"/>
            <a:ext cx="2494598" cy="5289233"/>
          </a:xfrm>
          <a:prstGeom prst="rect">
            <a:avLst/>
          </a:prstGeom>
          <a:noFill/>
          <a:ln w="9525">
            <a:noFill/>
            <a:miter lim="800000"/>
            <a:headEnd/>
            <a:tailEnd/>
          </a:ln>
        </p:spPr>
      </p:pic>
      <p:sp>
        <p:nvSpPr>
          <p:cNvPr id="6" name="CasellaDiTesto 5"/>
          <p:cNvSpPr txBox="1"/>
          <p:nvPr/>
        </p:nvSpPr>
        <p:spPr>
          <a:xfrm>
            <a:off x="2915816" y="1340769"/>
            <a:ext cx="6048672" cy="4555093"/>
          </a:xfrm>
          <a:prstGeom prst="rect">
            <a:avLst/>
          </a:prstGeom>
          <a:noFill/>
        </p:spPr>
        <p:txBody>
          <a:bodyPr wrap="square" rtlCol="0">
            <a:spAutoFit/>
          </a:bodyPr>
          <a:lstStyle/>
          <a:p>
            <a:r>
              <a:rPr lang="it-IT" sz="2000" b="1" dirty="0">
                <a:solidFill>
                  <a:srgbClr val="345266"/>
                </a:solidFill>
              </a:rPr>
              <a:t>LED “</a:t>
            </a:r>
            <a:r>
              <a:rPr lang="it-IT" sz="2000" b="1" dirty="0" err="1">
                <a:solidFill>
                  <a:srgbClr val="345266"/>
                </a:solidFill>
              </a:rPr>
              <a:t>CS_PAI</a:t>
            </a:r>
            <a:r>
              <a:rPr lang="it-IT" sz="2000" b="1" dirty="0">
                <a:solidFill>
                  <a:srgbClr val="345266"/>
                </a:solidFill>
              </a:rPr>
              <a:t>”</a:t>
            </a:r>
            <a:r>
              <a:rPr lang="it-IT" sz="2000" dirty="0">
                <a:solidFill>
                  <a:srgbClr val="345266"/>
                </a:solidFill>
              </a:rPr>
              <a:t>: </a:t>
            </a:r>
          </a:p>
          <a:p>
            <a:pPr marL="342900" indent="-216000">
              <a:spcAft>
                <a:spcPts val="300"/>
              </a:spcAft>
              <a:buFont typeface="Arial" panose="020B0604020202020204" pitchFamily="34" charset="0"/>
              <a:buChar char="•"/>
            </a:pPr>
            <a:r>
              <a:rPr lang="it-IT" sz="2000" dirty="0">
                <a:solidFill>
                  <a:srgbClr val="345266"/>
                </a:solidFill>
              </a:rPr>
              <a:t>“Acceso” quando il Sistema PAIPL non rileva nessun ostacolo in area PL, dunque c’è il consenso di Via Libera per la Marcia Treno (per un tempo pari a 5 secondi, comunque configurabile);</a:t>
            </a:r>
          </a:p>
          <a:p>
            <a:pPr marL="342900" indent="-216000">
              <a:spcAft>
                <a:spcPts val="300"/>
              </a:spcAft>
              <a:buFont typeface="Arial" panose="020B0604020202020204" pitchFamily="34" charset="0"/>
              <a:buChar char="•"/>
            </a:pPr>
            <a:r>
              <a:rPr lang="it-IT" sz="2000" dirty="0">
                <a:solidFill>
                  <a:srgbClr val="345266"/>
                </a:solidFill>
              </a:rPr>
              <a:t>“Spento”quando il Sistema PAIPL nega il consenso alla Marcia Treno. </a:t>
            </a:r>
          </a:p>
          <a:p>
            <a:endParaRPr lang="it-IT" sz="2000" dirty="0">
              <a:solidFill>
                <a:srgbClr val="345266"/>
              </a:solidFill>
            </a:endParaRPr>
          </a:p>
          <a:p>
            <a:r>
              <a:rPr lang="it-IT" sz="2000" b="1" dirty="0">
                <a:solidFill>
                  <a:srgbClr val="345266"/>
                </a:solidFill>
              </a:rPr>
              <a:t>LED “</a:t>
            </a:r>
            <a:r>
              <a:rPr lang="it-IT" sz="2000" b="1" dirty="0" err="1">
                <a:solidFill>
                  <a:srgbClr val="345266"/>
                </a:solidFill>
              </a:rPr>
              <a:t>ALL_PAI</a:t>
            </a:r>
            <a:r>
              <a:rPr lang="it-IT" sz="2000" b="1" dirty="0">
                <a:solidFill>
                  <a:srgbClr val="345266"/>
                </a:solidFill>
              </a:rPr>
              <a:t>”</a:t>
            </a:r>
            <a:r>
              <a:rPr lang="it-IT" sz="2000" dirty="0">
                <a:solidFill>
                  <a:srgbClr val="345266"/>
                </a:solidFill>
              </a:rPr>
              <a:t>: </a:t>
            </a:r>
          </a:p>
          <a:p>
            <a:pPr marL="342900" indent="-216000">
              <a:spcAft>
                <a:spcPts val="300"/>
              </a:spcAft>
              <a:buFont typeface="Arial" panose="020B0604020202020204" pitchFamily="34" charset="0"/>
              <a:buChar char="•"/>
            </a:pPr>
            <a:r>
              <a:rPr lang="it-IT" sz="2000" dirty="0">
                <a:solidFill>
                  <a:srgbClr val="345266"/>
                </a:solidFill>
              </a:rPr>
              <a:t>“Acceso” quando il sistema PAIPL è in condizione di corretto funzionamento, nessun errore presente;</a:t>
            </a:r>
          </a:p>
          <a:p>
            <a:pPr marL="342900" indent="-216000">
              <a:spcAft>
                <a:spcPts val="300"/>
              </a:spcAft>
              <a:buFont typeface="Arial" panose="020B0604020202020204" pitchFamily="34" charset="0"/>
              <a:buChar char="•"/>
            </a:pPr>
            <a:r>
              <a:rPr lang="it-IT" sz="2000" dirty="0">
                <a:solidFill>
                  <a:srgbClr val="345266"/>
                </a:solidFill>
              </a:rPr>
              <a:t>“Spento” quando il sistema PAIPL è in condizione di “Errore Diagnostico”. </a:t>
            </a:r>
          </a:p>
          <a:p>
            <a:endParaRPr lang="it-IT" sz="2000" dirty="0">
              <a:solidFill>
                <a:srgbClr val="345266"/>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800219"/>
          </a:xfrm>
        </p:spPr>
        <p:txBody>
          <a:bodyPr/>
          <a:lstStyle/>
          <a:p>
            <a:r>
              <a:rPr lang="it-IT" dirty="0">
                <a:solidFill>
                  <a:srgbClr val="FF0000"/>
                </a:solidFill>
              </a:rPr>
              <a:t>Manutenzione Straordinaria: </a:t>
            </a:r>
            <a:br>
              <a:rPr lang="it-IT" dirty="0">
                <a:solidFill>
                  <a:srgbClr val="FF0000"/>
                </a:solidFill>
              </a:rPr>
            </a:br>
            <a:r>
              <a:rPr lang="it-IT" sz="2000" dirty="0">
                <a:solidFill>
                  <a:srgbClr val="FF0000"/>
                </a:solidFill>
              </a:rPr>
              <a:t>Corrispondenza Guasto rispetto alle possibili cause</a:t>
            </a:r>
          </a:p>
        </p:txBody>
      </p:sp>
      <p:pic>
        <p:nvPicPr>
          <p:cNvPr id="4" name="Immagine 3">
            <a:extLst>
              <a:ext uri="{FF2B5EF4-FFF2-40B4-BE49-F238E27FC236}">
                <a16:creationId xmlns:a16="http://schemas.microsoft.com/office/drawing/2014/main" id="{9C8766A7-76B4-693D-7436-0C88C1AAA3F5}"/>
              </a:ext>
            </a:extLst>
          </p:cNvPr>
          <p:cNvPicPr>
            <a:picLocks noChangeAspect="1"/>
          </p:cNvPicPr>
          <p:nvPr/>
        </p:nvPicPr>
        <p:blipFill rotWithShape="1">
          <a:blip r:embed="rId3"/>
          <a:srcRect r="25588"/>
          <a:stretch/>
        </p:blipFill>
        <p:spPr>
          <a:xfrm>
            <a:off x="0" y="891486"/>
            <a:ext cx="9144000" cy="5640972"/>
          </a:xfrm>
          <a:prstGeom prst="rect">
            <a:avLst/>
          </a:prstGeom>
        </p:spPr>
      </p:pic>
    </p:spTree>
    <p:extLst>
      <p:ext uri="{BB962C8B-B14F-4D97-AF65-F5344CB8AC3E}">
        <p14:creationId xmlns:p14="http://schemas.microsoft.com/office/powerpoint/2010/main" val="2537222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800219"/>
          </a:xfrm>
        </p:spPr>
        <p:txBody>
          <a:bodyPr/>
          <a:lstStyle/>
          <a:p>
            <a:r>
              <a:rPr lang="it-IT" dirty="0">
                <a:solidFill>
                  <a:srgbClr val="FF0000"/>
                </a:solidFill>
              </a:rPr>
              <a:t>Manutenzione Straordinaria: </a:t>
            </a:r>
            <a:br>
              <a:rPr lang="it-IT" dirty="0">
                <a:solidFill>
                  <a:srgbClr val="FF0000"/>
                </a:solidFill>
              </a:rPr>
            </a:br>
            <a:r>
              <a:rPr lang="it-IT" sz="2000" dirty="0">
                <a:solidFill>
                  <a:srgbClr val="FF0000"/>
                </a:solidFill>
              </a:rPr>
              <a:t>Corrispondenza Guasto rispetto alle possibili cause</a:t>
            </a:r>
          </a:p>
        </p:txBody>
      </p:sp>
      <p:grpSp>
        <p:nvGrpSpPr>
          <p:cNvPr id="6" name="Gruppo 5">
            <a:extLst>
              <a:ext uri="{FF2B5EF4-FFF2-40B4-BE49-F238E27FC236}">
                <a16:creationId xmlns:a16="http://schemas.microsoft.com/office/drawing/2014/main" id="{E7984018-7A64-F662-7903-E6D18BDA5CB0}"/>
              </a:ext>
            </a:extLst>
          </p:cNvPr>
          <p:cNvGrpSpPr/>
          <p:nvPr/>
        </p:nvGrpSpPr>
        <p:grpSpPr>
          <a:xfrm>
            <a:off x="432048" y="908720"/>
            <a:ext cx="8316416" cy="5640972"/>
            <a:chOff x="432048" y="839146"/>
            <a:chExt cx="8316416" cy="5640972"/>
          </a:xfrm>
        </p:grpSpPr>
        <p:pic>
          <p:nvPicPr>
            <p:cNvPr id="4" name="Immagine 3">
              <a:extLst>
                <a:ext uri="{FF2B5EF4-FFF2-40B4-BE49-F238E27FC236}">
                  <a16:creationId xmlns:a16="http://schemas.microsoft.com/office/drawing/2014/main" id="{9C8766A7-76B4-693D-7436-0C88C1AAA3F5}"/>
                </a:ext>
              </a:extLst>
            </p:cNvPr>
            <p:cNvPicPr>
              <a:picLocks noChangeAspect="1"/>
            </p:cNvPicPr>
            <p:nvPr/>
          </p:nvPicPr>
          <p:blipFill rotWithShape="1">
            <a:blip r:embed="rId3"/>
            <a:srcRect r="70998"/>
            <a:stretch/>
          </p:blipFill>
          <p:spPr>
            <a:xfrm>
              <a:off x="432048" y="839146"/>
              <a:ext cx="3563888" cy="5640972"/>
            </a:xfrm>
            <a:prstGeom prst="rect">
              <a:avLst/>
            </a:prstGeom>
          </p:spPr>
        </p:pic>
        <p:pic>
          <p:nvPicPr>
            <p:cNvPr id="3" name="Immagine 2">
              <a:extLst>
                <a:ext uri="{FF2B5EF4-FFF2-40B4-BE49-F238E27FC236}">
                  <a16:creationId xmlns:a16="http://schemas.microsoft.com/office/drawing/2014/main" id="{A6338CAB-7A96-0B33-C00F-C27C8297D24E}"/>
                </a:ext>
              </a:extLst>
            </p:cNvPr>
            <p:cNvPicPr>
              <a:picLocks noChangeAspect="1"/>
            </p:cNvPicPr>
            <p:nvPr/>
          </p:nvPicPr>
          <p:blipFill rotWithShape="1">
            <a:blip r:embed="rId3"/>
            <a:srcRect l="61527" r="-201"/>
            <a:stretch/>
          </p:blipFill>
          <p:spPr>
            <a:xfrm>
              <a:off x="3995936" y="839146"/>
              <a:ext cx="4752528" cy="5640972"/>
            </a:xfrm>
            <a:prstGeom prst="rect">
              <a:avLst/>
            </a:prstGeom>
          </p:spPr>
        </p:pic>
      </p:grpSp>
    </p:spTree>
    <p:extLst>
      <p:ext uri="{BB962C8B-B14F-4D97-AF65-F5344CB8AC3E}">
        <p14:creationId xmlns:p14="http://schemas.microsoft.com/office/powerpoint/2010/main" val="42013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984885"/>
          </a:xfrm>
        </p:spPr>
        <p:txBody>
          <a:bodyPr/>
          <a:lstStyle/>
          <a:p>
            <a:r>
              <a:rPr lang="it-IT" dirty="0">
                <a:solidFill>
                  <a:srgbClr val="FF0000"/>
                </a:solidFill>
              </a:rPr>
              <a:t>Manutenzione Straordinaria: Malfunzionamenti -Effetti sul traffico ferroviario </a:t>
            </a:r>
            <a:endParaRPr lang="it-IT" dirty="0"/>
          </a:p>
        </p:txBody>
      </p:sp>
      <p:sp>
        <p:nvSpPr>
          <p:cNvPr id="3" name="Segnaposto contenuto 2"/>
          <p:cNvSpPr>
            <a:spLocks noGrp="1"/>
          </p:cNvSpPr>
          <p:nvPr>
            <p:ph idx="1"/>
          </p:nvPr>
        </p:nvSpPr>
        <p:spPr>
          <a:xfrm>
            <a:off x="518864" y="1148186"/>
            <a:ext cx="8229600" cy="5332229"/>
          </a:xfrm>
        </p:spPr>
        <p:txBody>
          <a:bodyPr/>
          <a:lstStyle/>
          <a:p>
            <a:r>
              <a:rPr lang="it-IT" sz="1800" b="1" dirty="0"/>
              <a:t>Con impatto sulla circolazione dei Treni:</a:t>
            </a:r>
          </a:p>
          <a:p>
            <a:pPr marL="342900" lvl="0" indent="-216000">
              <a:spcAft>
                <a:spcPts val="300"/>
              </a:spcAft>
              <a:buFont typeface="Arial" panose="020B0604020202020204" pitchFamily="34" charset="0"/>
              <a:buChar char="•"/>
            </a:pPr>
            <a:r>
              <a:rPr lang="it-IT" dirty="0"/>
              <a:t>A </a:t>
            </a:r>
            <a:r>
              <a:rPr lang="it-IT" b="1" dirty="0"/>
              <a:t>barriere chiuse e area PL libera </a:t>
            </a:r>
            <a:r>
              <a:rPr lang="it-IT" dirty="0"/>
              <a:t>(nessun ostacolo presente e assenza segnalazione allarme diagnostico, ALL_PAI=alto) </a:t>
            </a:r>
            <a:r>
              <a:rPr lang="it-IT" b="1" dirty="0"/>
              <a:t>mancanza del consenso alla marcia del treno</a:t>
            </a:r>
            <a:r>
              <a:rPr lang="it-IT" dirty="0"/>
              <a:t> corrispondente al relè </a:t>
            </a:r>
            <a:r>
              <a:rPr lang="it-IT" b="1" dirty="0"/>
              <a:t>“CS_PAI” basso </a:t>
            </a:r>
            <a:r>
              <a:rPr lang="it-IT" dirty="0"/>
              <a:t>(uscita “CS_PAI” spenta) a valle della scansione; </a:t>
            </a:r>
          </a:p>
          <a:p>
            <a:pPr marL="342900" lvl="0" indent="-216000">
              <a:spcAft>
                <a:spcPts val="300"/>
              </a:spcAft>
              <a:buFont typeface="Arial" panose="020B0604020202020204" pitchFamily="34" charset="0"/>
              <a:buChar char="•"/>
            </a:pPr>
            <a:r>
              <a:rPr lang="it-IT" dirty="0"/>
              <a:t>Segnalazione di </a:t>
            </a:r>
            <a:r>
              <a:rPr lang="it-IT" b="1" dirty="0"/>
              <a:t>Allarme Diagnostico </a:t>
            </a:r>
            <a:r>
              <a:rPr lang="it-IT" dirty="0"/>
              <a:t>all’Impianto IS corrispondente al relè </a:t>
            </a:r>
            <a:r>
              <a:rPr lang="it-IT" b="1" dirty="0"/>
              <a:t>“ALL_PAI” basso </a:t>
            </a:r>
            <a:r>
              <a:rPr lang="it-IT" dirty="0"/>
              <a:t>(uscita “ALL_PAI” spenta).</a:t>
            </a:r>
          </a:p>
          <a:p>
            <a:pPr lvl="0">
              <a:buFont typeface="Arial" pitchFamily="34" charset="0"/>
              <a:buChar char="•"/>
            </a:pPr>
            <a:endParaRPr lang="it-IT" sz="1800" dirty="0"/>
          </a:p>
          <a:p>
            <a:pPr lvl="0"/>
            <a:r>
              <a:rPr lang="it-IT" sz="1800" b="1" dirty="0"/>
              <a:t>Senza impatto sulla circolazione dei Treni:</a:t>
            </a:r>
            <a:endParaRPr lang="it-IT" sz="1800" dirty="0"/>
          </a:p>
          <a:p>
            <a:pPr marL="342900" indent="-216000">
              <a:spcAft>
                <a:spcPts val="300"/>
              </a:spcAft>
              <a:buFont typeface="Arial" panose="020B0604020202020204" pitchFamily="34" charset="0"/>
              <a:buChar char="•"/>
            </a:pPr>
            <a:r>
              <a:rPr lang="it-IT" dirty="0"/>
              <a:t>Interruzione della comunicazione PC Diagnostico/PCCS;</a:t>
            </a:r>
          </a:p>
          <a:p>
            <a:pPr marL="342900" indent="-216000">
              <a:spcAft>
                <a:spcPts val="300"/>
              </a:spcAft>
              <a:buFont typeface="Arial" panose="020B0604020202020204" pitchFamily="34" charset="0"/>
              <a:buChar char="•"/>
            </a:pPr>
            <a:r>
              <a:rPr lang="it-IT" dirty="0"/>
              <a:t>Interruzione Acquisizione Immagini da PC Diagnostico;</a:t>
            </a:r>
          </a:p>
          <a:p>
            <a:pPr marL="342900" indent="-216000">
              <a:spcAft>
                <a:spcPts val="300"/>
              </a:spcAft>
              <a:buFont typeface="Arial" panose="020B0604020202020204" pitchFamily="34" charset="0"/>
              <a:buChar char="•"/>
            </a:pPr>
            <a:r>
              <a:rPr lang="it-IT" dirty="0"/>
              <a:t>Interruzione comunicazione PC Diagnostico/Unità di Controllo;</a:t>
            </a:r>
          </a:p>
          <a:p>
            <a:pPr marL="342900" indent="-216000">
              <a:spcAft>
                <a:spcPts val="300"/>
              </a:spcAft>
              <a:buFont typeface="Arial" panose="020B0604020202020204" pitchFamily="34" charset="0"/>
              <a:buChar char="•"/>
            </a:pPr>
            <a:r>
              <a:rPr lang="it-IT" dirty="0"/>
              <a:t>Interruzione comunicazione PC Diagnostico/Unità di Rilevamento;</a:t>
            </a:r>
          </a:p>
          <a:p>
            <a:pPr marL="342900" indent="-216000">
              <a:spcAft>
                <a:spcPts val="300"/>
              </a:spcAft>
              <a:buFont typeface="Arial" panose="020B0604020202020204" pitchFamily="34" charset="0"/>
              <a:buChar char="•"/>
            </a:pPr>
            <a:r>
              <a:rPr lang="it-IT" dirty="0"/>
              <a:t>Mancata sincronizzazione oraria degli apparati;</a:t>
            </a:r>
          </a:p>
          <a:p>
            <a:pPr marL="342900" indent="-216000">
              <a:spcAft>
                <a:spcPts val="300"/>
              </a:spcAft>
              <a:buFont typeface="Arial" panose="020B0604020202020204" pitchFamily="34" charset="0"/>
              <a:buChar char="•"/>
            </a:pPr>
            <a:r>
              <a:rPr lang="it-IT" dirty="0"/>
              <a:t>Segnalazione di Temperatura Anomala all’interno dell’Armadio di Contenimento.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23528" y="163301"/>
            <a:ext cx="8301608" cy="1537507"/>
          </a:xfrm>
        </p:spPr>
        <p:txBody>
          <a:bodyPr/>
          <a:lstStyle/>
          <a:p>
            <a:r>
              <a:rPr lang="it-IT" sz="2400" dirty="0">
                <a:solidFill>
                  <a:srgbClr val="FF0000"/>
                </a:solidFill>
              </a:rPr>
              <a:t>Manutenzione Straordinaria: Malfunzionamenti </a:t>
            </a:r>
            <a:br>
              <a:rPr lang="it-IT" sz="2400" dirty="0">
                <a:solidFill>
                  <a:srgbClr val="FF0000"/>
                </a:solidFill>
              </a:rPr>
            </a:br>
            <a:r>
              <a:rPr lang="it-IT" sz="2400" dirty="0">
                <a:solidFill>
                  <a:schemeClr val="tx2">
                    <a:lumMod val="60000"/>
                    <a:lumOff val="40000"/>
                  </a:schemeClr>
                </a:solidFill>
              </a:rPr>
              <a:t>Negazione del Consenso alla marcia del treno quando le barriere del PL sono chiuse e l’area è libera (nessun ostacolo presente e assenza segnalazione  </a:t>
            </a:r>
            <a:r>
              <a:rPr lang="it-IT" sz="2400" dirty="0" err="1">
                <a:solidFill>
                  <a:schemeClr val="tx2">
                    <a:lumMod val="60000"/>
                    <a:lumOff val="40000"/>
                  </a:schemeClr>
                </a:solidFill>
              </a:rPr>
              <a:t>ALL_PAI</a:t>
            </a:r>
            <a:r>
              <a:rPr lang="it-IT" sz="2400" dirty="0">
                <a:solidFill>
                  <a:schemeClr val="tx2">
                    <a:lumMod val="60000"/>
                    <a:lumOff val="40000"/>
                  </a:schemeClr>
                </a:solidFill>
              </a:rPr>
              <a:t>)</a:t>
            </a:r>
            <a:br>
              <a:rPr lang="it-IT" dirty="0"/>
            </a:br>
            <a:endParaRPr lang="it-IT" dirty="0"/>
          </a:p>
        </p:txBody>
      </p:sp>
      <p:sp>
        <p:nvSpPr>
          <p:cNvPr id="3" name="Segnaposto contenuto 2"/>
          <p:cNvSpPr>
            <a:spLocks noGrp="1"/>
          </p:cNvSpPr>
          <p:nvPr>
            <p:ph idx="1"/>
          </p:nvPr>
        </p:nvSpPr>
        <p:spPr>
          <a:xfrm>
            <a:off x="323528" y="1700808"/>
            <a:ext cx="8229600" cy="2054409"/>
          </a:xfrm>
        </p:spPr>
        <p:txBody>
          <a:bodyPr/>
          <a:lstStyle/>
          <a:p>
            <a:r>
              <a:rPr lang="it-IT" sz="1800" dirty="0"/>
              <a:t>In assenza di allarme diagnostico attivo da parte dell’Unità di Controllo, la causa del malfunzionamento (negazione consenso al treno con area PL libera) è da imputare a:</a:t>
            </a:r>
          </a:p>
          <a:p>
            <a:pPr marL="342900" lvl="0" indent="-216000">
              <a:spcAft>
                <a:spcPts val="300"/>
              </a:spcAft>
              <a:buFont typeface="Arial" panose="020B0604020202020204" pitchFamily="34" charset="0"/>
              <a:buChar char="•"/>
            </a:pPr>
            <a:r>
              <a:rPr lang="it-IT" sz="1800" dirty="0"/>
              <a:t>Guasto dei relè di controllo stato barriere (KPL) da cui l’</a:t>
            </a:r>
            <a:r>
              <a:rPr lang="it-IT" sz="1800" dirty="0" err="1"/>
              <a:t>UdC</a:t>
            </a:r>
            <a:r>
              <a:rPr lang="it-IT" sz="1800" dirty="0"/>
              <a:t> preleva l’informazione di chiusura barriere (l’</a:t>
            </a:r>
            <a:r>
              <a:rPr lang="it-IT" sz="1800" dirty="0" err="1"/>
              <a:t>UdC</a:t>
            </a:r>
            <a:r>
              <a:rPr lang="it-IT" sz="1800" dirty="0"/>
              <a:t> non ha riscontrato la chiusura barriere e di conseguenza non ha effettuato la scansione dell’area) </a:t>
            </a:r>
          </a:p>
          <a:p>
            <a:pPr marL="342900" lvl="0" indent="-216000">
              <a:spcAft>
                <a:spcPts val="300"/>
              </a:spcAft>
              <a:buFont typeface="Arial" panose="020B0604020202020204" pitchFamily="34" charset="0"/>
              <a:buChar char="•"/>
            </a:pPr>
            <a:r>
              <a:rPr lang="it-IT" sz="1800" dirty="0"/>
              <a:t>Guasto dei relè di consenso alla marcia del treno mediante cui </a:t>
            </a:r>
            <a:r>
              <a:rPr lang="it-IT" sz="1800" dirty="0" err="1"/>
              <a:t>l’UdC</a:t>
            </a:r>
            <a:r>
              <a:rPr lang="it-IT" sz="1800" dirty="0"/>
              <a:t> invia una segnalazione di area libera (CS_PAI)</a:t>
            </a:r>
          </a:p>
        </p:txBody>
      </p:sp>
      <p:sp>
        <p:nvSpPr>
          <p:cNvPr id="4" name="Rettangolo 3"/>
          <p:cNvSpPr/>
          <p:nvPr/>
        </p:nvSpPr>
        <p:spPr>
          <a:xfrm>
            <a:off x="323528" y="4005064"/>
            <a:ext cx="8640960" cy="2162130"/>
          </a:xfrm>
          <a:prstGeom prst="rect">
            <a:avLst/>
          </a:prstGeom>
        </p:spPr>
        <p:txBody>
          <a:bodyPr wrap="square">
            <a:spAutoFit/>
          </a:bodyPr>
          <a:lstStyle/>
          <a:p>
            <a:r>
              <a:rPr lang="it-IT" sz="2400" dirty="0">
                <a:solidFill>
                  <a:srgbClr val="FF0000"/>
                </a:solidFill>
              </a:rPr>
              <a:t>Ricerca GUASTO:</a:t>
            </a:r>
          </a:p>
          <a:p>
            <a:r>
              <a:rPr lang="it-IT" dirty="0">
                <a:solidFill>
                  <a:srgbClr val="345266"/>
                </a:solidFill>
              </a:rPr>
              <a:t>Permettere la chiusura del PL;</a:t>
            </a:r>
          </a:p>
          <a:p>
            <a:r>
              <a:rPr lang="it-IT" dirty="0">
                <a:solidFill>
                  <a:srgbClr val="345266"/>
                </a:solidFill>
              </a:rPr>
              <a:t>Verifica funzionale dei suddetti relè:</a:t>
            </a:r>
          </a:p>
          <a:p>
            <a:pPr marL="342900" indent="-216000">
              <a:spcAft>
                <a:spcPts val="300"/>
              </a:spcAft>
              <a:buFont typeface="Arial" panose="020B0604020202020204" pitchFamily="34" charset="0"/>
              <a:buChar char="•"/>
            </a:pPr>
            <a:r>
              <a:rPr lang="it-IT" dirty="0">
                <a:solidFill>
                  <a:srgbClr val="345266"/>
                </a:solidFill>
              </a:rPr>
              <a:t>i relè di controllo (KPL) stato barriere si comporti correttamente e verifica corretta acquisizione dell’input sulla scheda INVI del cestello UdC;</a:t>
            </a:r>
          </a:p>
          <a:p>
            <a:pPr marL="342900" indent="-216000">
              <a:spcAft>
                <a:spcPts val="300"/>
              </a:spcAft>
              <a:buFont typeface="Arial" panose="020B0604020202020204" pitchFamily="34" charset="0"/>
              <a:buChar char="•"/>
            </a:pPr>
            <a:r>
              <a:rPr lang="it-IT" dirty="0">
                <a:solidFill>
                  <a:srgbClr val="345266"/>
                </a:solidFill>
              </a:rPr>
              <a:t>i relè di consenso alla marcia del treno (</a:t>
            </a:r>
            <a:r>
              <a:rPr lang="it-IT" dirty="0" err="1">
                <a:solidFill>
                  <a:srgbClr val="345266"/>
                </a:solidFill>
              </a:rPr>
              <a:t>CS_PAI</a:t>
            </a:r>
            <a:r>
              <a:rPr lang="it-IT" dirty="0">
                <a:solidFill>
                  <a:srgbClr val="345266"/>
                </a:solidFill>
              </a:rPr>
              <a:t>) si comporti correttamente, verificando che il pilotaggio del relè suddetto sia correttamente effettuato dalla scheda WDOUV.</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817427"/>
          </a:xfrm>
        </p:spPr>
        <p:txBody>
          <a:bodyPr/>
          <a:lstStyle/>
          <a:p>
            <a:r>
              <a:rPr lang="it-IT" sz="2400" dirty="0">
                <a:solidFill>
                  <a:srgbClr val="FF0000"/>
                </a:solidFill>
              </a:rPr>
              <a:t>Manutenzione Straordinaria: Malfunzionamenti </a:t>
            </a:r>
            <a:br>
              <a:rPr lang="it-IT" dirty="0">
                <a:solidFill>
                  <a:srgbClr val="FF0000"/>
                </a:solidFill>
              </a:rPr>
            </a:br>
            <a:r>
              <a:rPr lang="it-IT" sz="2400" dirty="0"/>
              <a:t> </a:t>
            </a:r>
            <a:r>
              <a:rPr lang="it-IT" sz="2400" dirty="0">
                <a:solidFill>
                  <a:schemeClr val="tx2">
                    <a:lumMod val="60000"/>
                    <a:lumOff val="40000"/>
                  </a:schemeClr>
                </a:solidFill>
              </a:rPr>
              <a:t>Segnalazione di Allarme Diagnostico all’Impianto IS</a:t>
            </a:r>
            <a:br>
              <a:rPr lang="it-IT" sz="2400" dirty="0"/>
            </a:br>
            <a:endParaRPr lang="it-IT" sz="2400" dirty="0">
              <a:solidFill>
                <a:schemeClr val="tx2">
                  <a:lumMod val="60000"/>
                  <a:lumOff val="40000"/>
                </a:schemeClr>
              </a:solidFill>
            </a:endParaRPr>
          </a:p>
        </p:txBody>
      </p:sp>
      <p:sp>
        <p:nvSpPr>
          <p:cNvPr id="3" name="Segnaposto contenuto 2"/>
          <p:cNvSpPr>
            <a:spLocks noGrp="1"/>
          </p:cNvSpPr>
          <p:nvPr>
            <p:ph idx="1"/>
          </p:nvPr>
        </p:nvSpPr>
        <p:spPr>
          <a:xfrm>
            <a:off x="179512" y="908721"/>
            <a:ext cx="8640960" cy="5716950"/>
          </a:xfrm>
        </p:spPr>
        <p:txBody>
          <a:bodyPr/>
          <a:lstStyle/>
          <a:p>
            <a:r>
              <a:rPr lang="it-IT" sz="1800" dirty="0"/>
              <a:t>L’allarme diagnostico (ALL_PAI diseccitato) può essere di due tipi: </a:t>
            </a:r>
            <a:r>
              <a:rPr lang="it-IT" sz="1800" i="1" dirty="0"/>
              <a:t>Transitorio o Permanente</a:t>
            </a:r>
            <a:r>
              <a:rPr lang="it-IT" sz="1800" dirty="0"/>
              <a:t>.</a:t>
            </a:r>
          </a:p>
          <a:p>
            <a:pPr lvl="0"/>
            <a:r>
              <a:rPr lang="it-IT" sz="1800" b="1" u="sng" dirty="0"/>
              <a:t>Transitorio</a:t>
            </a:r>
            <a:r>
              <a:rPr lang="it-IT" sz="1800" u="sng" dirty="0"/>
              <a:t>: </a:t>
            </a:r>
            <a:r>
              <a:rPr lang="it-IT" sz="1800" dirty="0"/>
              <a:t>l’uscita </a:t>
            </a:r>
            <a:r>
              <a:rPr lang="it-IT" sz="1800" dirty="0" err="1"/>
              <a:t>ALL_PAI</a:t>
            </a:r>
            <a:r>
              <a:rPr lang="it-IT" sz="1800" dirty="0"/>
              <a:t> del Sottosistema di Elaborazione è pilotata a 0Volt in maniera transitoria quando:</a:t>
            </a:r>
          </a:p>
          <a:p>
            <a:pPr marL="342900" lvl="1" indent="-216000">
              <a:spcAft>
                <a:spcPts val="300"/>
              </a:spcAft>
              <a:buFont typeface="Arial" panose="020B0604020202020204" pitchFamily="34" charset="0"/>
              <a:buChar char="•"/>
            </a:pPr>
            <a:r>
              <a:rPr lang="it-IT" sz="1800" dirty="0"/>
              <a:t>le </a:t>
            </a:r>
            <a:r>
              <a:rPr lang="it-IT" sz="1800" b="1" dirty="0"/>
              <a:t>condizioni climatiche avverse </a:t>
            </a:r>
            <a:r>
              <a:rPr lang="it-IT" sz="1800" dirty="0"/>
              <a:t>non permettono all’</a:t>
            </a:r>
            <a:r>
              <a:rPr lang="it-IT" sz="1800" dirty="0" err="1"/>
              <a:t>UdR</a:t>
            </a:r>
            <a:r>
              <a:rPr lang="it-IT" sz="1800" dirty="0"/>
              <a:t> di scansionare l’area del </a:t>
            </a:r>
            <a:r>
              <a:rPr lang="it-IT" sz="1800" dirty="0" err="1"/>
              <a:t>PL</a:t>
            </a:r>
            <a:r>
              <a:rPr lang="it-IT" sz="1800" dirty="0"/>
              <a:t>. Quando le condizioni climatiche rientrano nei limiti, in maniera autonoma il sottosistema di elaborazione, imposta nuovamente alta l’uscita </a:t>
            </a:r>
            <a:r>
              <a:rPr lang="it-IT" sz="1800" dirty="0" err="1"/>
              <a:t>ALL_PAI</a:t>
            </a:r>
            <a:r>
              <a:rPr lang="it-IT" sz="1800" dirty="0"/>
              <a:t> (relè </a:t>
            </a:r>
            <a:r>
              <a:rPr lang="it-IT" sz="1800" dirty="0" err="1"/>
              <a:t>ALL_PAI</a:t>
            </a:r>
            <a:r>
              <a:rPr lang="it-IT" sz="1800" dirty="0"/>
              <a:t> eccitato). Per tali motivazioni se il relè </a:t>
            </a:r>
            <a:r>
              <a:rPr lang="it-IT" sz="1800" dirty="0" err="1"/>
              <a:t>ALL_PAI</a:t>
            </a:r>
            <a:r>
              <a:rPr lang="it-IT" sz="1800" dirty="0"/>
              <a:t> è </a:t>
            </a:r>
            <a:r>
              <a:rPr lang="it-IT" sz="1800" dirty="0" err="1"/>
              <a:t>disalimentato</a:t>
            </a:r>
            <a:r>
              <a:rPr lang="it-IT" sz="1800" dirty="0"/>
              <a:t> solo temporaneamente non occorre alcun intervento manutentivo;</a:t>
            </a:r>
          </a:p>
          <a:p>
            <a:pPr marL="342900" lvl="1" indent="-216000">
              <a:spcAft>
                <a:spcPts val="300"/>
              </a:spcAft>
              <a:buFont typeface="Arial" panose="020B0604020202020204" pitchFamily="34" charset="0"/>
              <a:buChar char="•"/>
            </a:pPr>
            <a:r>
              <a:rPr lang="it-IT" sz="1800" dirty="0"/>
              <a:t>Il </a:t>
            </a:r>
            <a:r>
              <a:rPr lang="it-IT" sz="1800" b="1" dirty="0"/>
              <a:t>vetro dell’UdR risulta temporaneamente occluso </a:t>
            </a:r>
            <a:r>
              <a:rPr lang="it-IT" sz="1800" dirty="0"/>
              <a:t>durante la scansione (per interposizione ad esempio di foglie, buste, etc.) L’allarme diagnostico è presente fintanto che la finestra di osservazione risulta occlusa. </a:t>
            </a:r>
          </a:p>
          <a:p>
            <a:pPr lvl="1"/>
            <a:r>
              <a:rPr lang="it-IT" sz="1800" dirty="0"/>
              <a:t>L’allarme rientra quando la finestra ritorna libera e in tal caso non è richiesto alcun intervento da parte dell’operatore. Nel caso in cui la finestra risulta sporca (fango, vernice per atto vandalico, </a:t>
            </a:r>
            <a:r>
              <a:rPr lang="it-IT" sz="1800" dirty="0" err="1"/>
              <a:t>etc</a:t>
            </a:r>
            <a:r>
              <a:rPr lang="it-IT" sz="1800" dirty="0"/>
              <a:t>,), l’allarme risulta “permanente”, in tal caso è necessario un intervento del manutentore;</a:t>
            </a:r>
          </a:p>
          <a:p>
            <a:pPr marL="342900" lvl="1" indent="-216000">
              <a:spcAft>
                <a:spcPts val="300"/>
              </a:spcAft>
              <a:buFont typeface="Arial" panose="020B0604020202020204" pitchFamily="34" charset="0"/>
              <a:buChar char="•"/>
            </a:pPr>
            <a:r>
              <a:rPr lang="it-IT" sz="1800" b="1" dirty="0"/>
              <a:t>disconnessione sul canale dati </a:t>
            </a:r>
            <a:r>
              <a:rPr lang="it-IT" sz="1800" dirty="0"/>
              <a:t>della comunicazione UdR verso UdC oltre un tempo configurabile da APG dell’UDR a barriere aperte;</a:t>
            </a:r>
          </a:p>
          <a:p>
            <a:pPr marL="342900" lvl="1" indent="-216000">
              <a:spcAft>
                <a:spcPts val="300"/>
              </a:spcAft>
              <a:buFont typeface="Arial" panose="020B0604020202020204" pitchFamily="34" charset="0"/>
              <a:buChar char="•"/>
            </a:pPr>
            <a:r>
              <a:rPr lang="it-IT" sz="1800" b="1" dirty="0"/>
              <a:t>disconnessione sul canale dati</a:t>
            </a:r>
            <a:r>
              <a:rPr lang="it-IT" sz="1800" dirty="0"/>
              <a:t> della comunicazione UdR verso UdC (segnalazione immediata) a barriere chiuse.</a:t>
            </a:r>
            <a:r>
              <a:rPr lang="it-IT"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395536" y="332656"/>
            <a:ext cx="8229600" cy="5593839"/>
          </a:xfrm>
        </p:spPr>
        <p:txBody>
          <a:bodyPr/>
          <a:lstStyle/>
          <a:p>
            <a:pPr lvl="0"/>
            <a:r>
              <a:rPr lang="it-IT" sz="1800" b="1" u="sng" dirty="0"/>
              <a:t>Permanente:</a:t>
            </a:r>
            <a:r>
              <a:rPr lang="it-IT" sz="1800" dirty="0"/>
              <a:t> l’uscita </a:t>
            </a:r>
            <a:r>
              <a:rPr lang="it-IT" sz="1800" dirty="0" err="1"/>
              <a:t>ALL_PAI</a:t>
            </a:r>
            <a:r>
              <a:rPr lang="it-IT" sz="1800" dirty="0"/>
              <a:t> del Sottosistema di Elaborazione è pilotata a 0Volt in maniera permanente nei seguenti casi:</a:t>
            </a:r>
          </a:p>
          <a:p>
            <a:pPr marL="342900" lvl="1" indent="-216000">
              <a:spcAft>
                <a:spcPts val="300"/>
              </a:spcAft>
              <a:buFont typeface="Arial" panose="020B0604020202020204" pitchFamily="34" charset="0"/>
              <a:buChar char="•"/>
            </a:pPr>
            <a:r>
              <a:rPr lang="it-IT" sz="1800" dirty="0"/>
              <a:t>Sistema in “Manutenzione” (TCCM collegato al sottosistema di Elaborazione(UDC) o al sottosistema di Monitoraggio(UDR));</a:t>
            </a:r>
          </a:p>
          <a:p>
            <a:pPr marL="342900" lvl="1" indent="-216000">
              <a:spcAft>
                <a:spcPts val="300"/>
              </a:spcAft>
              <a:buFont typeface="Arial" panose="020B0604020202020204" pitchFamily="34" charset="0"/>
              <a:buChar char="•"/>
            </a:pPr>
            <a:r>
              <a:rPr lang="it-IT" sz="1800" dirty="0"/>
              <a:t>Sistema </a:t>
            </a:r>
            <a:r>
              <a:rPr lang="it-IT" sz="1800" dirty="0" err="1"/>
              <a:t>disalimentato</a:t>
            </a:r>
            <a:r>
              <a:rPr lang="it-IT" sz="1800" dirty="0"/>
              <a:t>;</a:t>
            </a:r>
          </a:p>
          <a:p>
            <a:pPr marL="342900" lvl="1" indent="-216000">
              <a:spcAft>
                <a:spcPts val="300"/>
              </a:spcAft>
              <a:buFont typeface="Arial" panose="020B0604020202020204" pitchFamily="34" charset="0"/>
              <a:buChar char="•"/>
            </a:pPr>
            <a:r>
              <a:rPr lang="it-IT" sz="1800" dirty="0"/>
              <a:t>Guasto di un relè di tipo ALL_PAI;</a:t>
            </a:r>
          </a:p>
          <a:p>
            <a:pPr marL="342900" lvl="1" indent="-216000">
              <a:spcAft>
                <a:spcPts val="300"/>
              </a:spcAft>
              <a:buFont typeface="Arial" panose="020B0604020202020204" pitchFamily="34" charset="0"/>
              <a:buChar char="•"/>
            </a:pPr>
            <a:r>
              <a:rPr lang="it-IT" sz="1800" dirty="0"/>
              <a:t>Sistema “Guasto”.</a:t>
            </a:r>
          </a:p>
          <a:p>
            <a:pPr marL="342900" lvl="1" indent="-216000">
              <a:spcAft>
                <a:spcPts val="300"/>
              </a:spcAft>
              <a:buFont typeface="Arial" panose="020B0604020202020204" pitchFamily="34" charset="0"/>
              <a:buChar char="•"/>
            </a:pPr>
            <a:endParaRPr lang="it-IT" sz="1800" dirty="0"/>
          </a:p>
          <a:p>
            <a:pPr lvl="1"/>
            <a:r>
              <a:rPr lang="it-IT" sz="1800" dirty="0"/>
              <a:t> Le possibili cause che possono aver portato il sistema nello stato di guasto sono le seguenti:</a:t>
            </a:r>
          </a:p>
          <a:p>
            <a:pPr marL="342900" indent="-216000">
              <a:spcAft>
                <a:spcPts val="300"/>
              </a:spcAft>
              <a:buFont typeface="Arial" panose="020B0604020202020204" pitchFamily="34" charset="0"/>
              <a:buChar char="•"/>
            </a:pPr>
            <a:r>
              <a:rPr lang="it-IT" sz="1800" dirty="0"/>
              <a:t>Guasto di una delle schede vitali componenti il MOD_UDC;</a:t>
            </a:r>
          </a:p>
          <a:p>
            <a:pPr marL="342900" indent="-216000">
              <a:spcAft>
                <a:spcPts val="300"/>
              </a:spcAft>
              <a:buFont typeface="Arial" panose="020B0604020202020204" pitchFamily="34" charset="0"/>
              <a:buChar char="•"/>
            </a:pPr>
            <a:r>
              <a:rPr lang="it-IT" sz="1800" dirty="0"/>
              <a:t>Guasto del canale di comunicazione sicuro (DATI) UdC/UdR;</a:t>
            </a:r>
          </a:p>
          <a:p>
            <a:pPr marL="342900" indent="-216000">
              <a:spcAft>
                <a:spcPts val="300"/>
              </a:spcAft>
              <a:buFont typeface="Arial" panose="020B0604020202020204" pitchFamily="34" charset="0"/>
              <a:buChar char="•"/>
            </a:pPr>
            <a:r>
              <a:rPr lang="it-IT" sz="1800" dirty="0"/>
              <a:t>Guasto dell’UdR;</a:t>
            </a:r>
          </a:p>
          <a:p>
            <a:pPr marL="342900" indent="-216000">
              <a:spcAft>
                <a:spcPts val="300"/>
              </a:spcAft>
              <a:buFont typeface="Arial" panose="020B0604020202020204" pitchFamily="34" charset="0"/>
              <a:buChar char="•"/>
            </a:pPr>
            <a:r>
              <a:rPr lang="it-IT" sz="1800" dirty="0"/>
              <a:t>Fallimento di uno dei test interni dell’UdR;</a:t>
            </a:r>
          </a:p>
          <a:p>
            <a:pPr marL="342900" indent="-216000">
              <a:spcAft>
                <a:spcPts val="300"/>
              </a:spcAft>
              <a:buFont typeface="Arial" panose="020B0604020202020204" pitchFamily="34" charset="0"/>
              <a:buChar char="•"/>
            </a:pPr>
            <a:r>
              <a:rPr lang="it-IT" sz="1800" dirty="0"/>
              <a:t>Guasto del QdA-UdC</a:t>
            </a:r>
          </a:p>
          <a:p>
            <a:pPr marL="342900" indent="-216000">
              <a:spcAft>
                <a:spcPts val="300"/>
              </a:spcAft>
              <a:buFont typeface="Arial" panose="020B0604020202020204" pitchFamily="34" charset="0"/>
              <a:buChar char="•"/>
            </a:pPr>
            <a:r>
              <a:rPr lang="it-IT" sz="1800" dirty="0"/>
              <a:t>Finestra di osservazione UdR occlusa in maniera permanente (vetro dell’UdR sporco/oscurato).</a:t>
            </a:r>
          </a:p>
          <a:p>
            <a:endParaRPr lang="it-IT"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529395"/>
          </a:xfrm>
        </p:spPr>
        <p:txBody>
          <a:bodyPr/>
          <a:lstStyle/>
          <a:p>
            <a:r>
              <a:rPr lang="it-IT" sz="2400" dirty="0">
                <a:solidFill>
                  <a:srgbClr val="FF0000"/>
                </a:solidFill>
              </a:rPr>
              <a:t>Allarme Diagnostico: Errore comunicazione UdC/UdR</a:t>
            </a:r>
            <a:br>
              <a:rPr lang="it-IT" i="1" dirty="0"/>
            </a:br>
            <a:endParaRPr lang="it-IT" dirty="0"/>
          </a:p>
        </p:txBody>
      </p:sp>
      <p:sp>
        <p:nvSpPr>
          <p:cNvPr id="3" name="Segnaposto contenuto 2"/>
          <p:cNvSpPr>
            <a:spLocks noGrp="1"/>
          </p:cNvSpPr>
          <p:nvPr>
            <p:ph idx="1"/>
          </p:nvPr>
        </p:nvSpPr>
        <p:spPr>
          <a:xfrm>
            <a:off x="395536" y="947043"/>
            <a:ext cx="8748464" cy="2654573"/>
          </a:xfrm>
        </p:spPr>
        <p:txBody>
          <a:bodyPr/>
          <a:lstStyle/>
          <a:p>
            <a:r>
              <a:rPr lang="it-IT" dirty="0"/>
              <a:t>Al fine di discriminare la LRU guasta, la procedura consiste nel verificare l’integrità del canale di comunicazione tra UdC e UdR :</a:t>
            </a:r>
          </a:p>
          <a:p>
            <a:pPr marL="342900" indent="-216000">
              <a:spcAft>
                <a:spcPts val="300"/>
              </a:spcAft>
              <a:buFont typeface="Arial" panose="020B0604020202020204" pitchFamily="34" charset="0"/>
              <a:buChar char="•"/>
            </a:pPr>
            <a:r>
              <a:rPr lang="it-IT" dirty="0"/>
              <a:t>Verificare l’integrità (led lampeggiante di comunicazione) del convertitore Fibra/Rame dedicato alla comunicazione sicura DATI presente in Armadio di Contenimento;</a:t>
            </a:r>
          </a:p>
          <a:p>
            <a:pPr marL="342900" indent="-216000">
              <a:spcAft>
                <a:spcPts val="300"/>
              </a:spcAft>
              <a:buFont typeface="Arial" panose="020B0604020202020204" pitchFamily="34" charset="0"/>
              <a:buChar char="•"/>
            </a:pPr>
            <a:r>
              <a:rPr lang="it-IT" dirty="0"/>
              <a:t>Verificare l’integrità dello </a:t>
            </a:r>
            <a:r>
              <a:rPr lang="it-IT" dirty="0" err="1"/>
              <a:t>switch</a:t>
            </a:r>
            <a:r>
              <a:rPr lang="it-IT" dirty="0"/>
              <a:t> DATI presente in Armadio di Contenimento;</a:t>
            </a:r>
          </a:p>
          <a:p>
            <a:pPr marL="342900" indent="-216000">
              <a:spcAft>
                <a:spcPts val="300"/>
              </a:spcAft>
              <a:buFont typeface="Arial" panose="020B0604020202020204" pitchFamily="34" charset="0"/>
              <a:buChar char="•"/>
            </a:pPr>
            <a:r>
              <a:rPr lang="it-IT" dirty="0"/>
              <a:t>Verificare  le connessioni delle fibre ottiche delle UDR sul permutatore;</a:t>
            </a:r>
          </a:p>
          <a:p>
            <a:pPr marL="342900" indent="-216000">
              <a:spcAft>
                <a:spcPts val="300"/>
              </a:spcAft>
              <a:buFont typeface="Arial" panose="020B0604020202020204" pitchFamily="34" charset="0"/>
              <a:buChar char="•"/>
            </a:pPr>
            <a:r>
              <a:rPr lang="it-IT" dirty="0"/>
              <a:t>Verificare le informazioni diagnostiche sulle LRU dell’UDC a mezzo PCCS Client.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1231106"/>
          </a:xfrm>
        </p:spPr>
        <p:txBody>
          <a:bodyPr/>
          <a:lstStyle/>
          <a:p>
            <a:r>
              <a:rPr lang="it-IT" sz="2400" i="1" dirty="0">
                <a:solidFill>
                  <a:srgbClr val="FF0000"/>
                </a:solidFill>
              </a:rPr>
              <a:t>Allarme Diagnostico: Mancanza di alimentazione o spegnimento di uno degli apparati del sottosistema di Elaborazione (UDC)</a:t>
            </a:r>
            <a:br>
              <a:rPr lang="it-IT" i="1" dirty="0"/>
            </a:br>
            <a:endParaRPr lang="it-IT" dirty="0"/>
          </a:p>
        </p:txBody>
      </p:sp>
      <p:sp>
        <p:nvSpPr>
          <p:cNvPr id="3" name="Segnaposto contenuto 2"/>
          <p:cNvSpPr>
            <a:spLocks noGrp="1"/>
          </p:cNvSpPr>
          <p:nvPr>
            <p:ph idx="1"/>
          </p:nvPr>
        </p:nvSpPr>
        <p:spPr>
          <a:xfrm>
            <a:off x="467544" y="1196752"/>
            <a:ext cx="8229600" cy="3408625"/>
          </a:xfrm>
        </p:spPr>
        <p:txBody>
          <a:bodyPr/>
          <a:lstStyle/>
          <a:p>
            <a:r>
              <a:rPr lang="it-IT" sz="1800" dirty="0"/>
              <a:t>Nel caso si rilevi  lo spegnimento del sottosistema di Elaborazione o di uno dei suoi apparati (VB32,INVI,WDOUV, Switch ethernet UDR, Switch ethernet DIAG, Convertitori fibra/rame UdR e Convertitori fibra/rame DIAG) procedere secondo i seguenti passi:</a:t>
            </a:r>
          </a:p>
          <a:p>
            <a:pPr marL="342900" lvl="0" indent="-216000">
              <a:spcAft>
                <a:spcPts val="300"/>
              </a:spcAft>
              <a:buFont typeface="Arial" panose="020B0604020202020204" pitchFamily="34" charset="0"/>
              <a:buChar char="•"/>
            </a:pPr>
            <a:r>
              <a:rPr lang="it-IT" dirty="0"/>
              <a:t>Verificare che tutti gli interruttori </a:t>
            </a:r>
            <a:r>
              <a:rPr lang="it-IT" dirty="0" err="1"/>
              <a:t>magnetotermici</a:t>
            </a:r>
            <a:r>
              <a:rPr lang="it-IT" dirty="0"/>
              <a:t> siano correttamente armati. Nel caso in cui a seguito di un eventuale riarmo, scattino nuovamente sostituire il QDA-UDC o indagare sulla linea/apparato che alimenta il particolare interruttore.</a:t>
            </a:r>
          </a:p>
          <a:p>
            <a:pPr marL="342900" lvl="0" indent="-216000">
              <a:spcAft>
                <a:spcPts val="300"/>
              </a:spcAft>
              <a:buFont typeface="Arial" panose="020B0604020202020204" pitchFamily="34" charset="0"/>
              <a:buChar char="•"/>
            </a:pPr>
            <a:r>
              <a:rPr lang="it-IT" dirty="0"/>
              <a:t>Con l’ausilio di un multimetro verificare che l’armadio sia correttamente alimentato a 150Vac. Se l’armadio risulta </a:t>
            </a:r>
            <a:r>
              <a:rPr lang="it-IT" dirty="0" err="1"/>
              <a:t>disalimentato</a:t>
            </a:r>
            <a:r>
              <a:rPr lang="it-IT" dirty="0"/>
              <a:t>, la causa della </a:t>
            </a:r>
            <a:r>
              <a:rPr lang="it-IT" dirty="0" err="1"/>
              <a:t>disalimentazione</a:t>
            </a:r>
            <a:r>
              <a:rPr lang="it-IT" dirty="0"/>
              <a:t> è legata a un malfunzionamento di uno degli apparati di alimentazione dell’impianto </a:t>
            </a:r>
            <a:r>
              <a:rPr lang="it-IT" dirty="0" err="1"/>
              <a:t>IS</a:t>
            </a:r>
            <a:r>
              <a:rPr lang="it-IT" dirty="0"/>
              <a:t>.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861774"/>
          </a:xfrm>
        </p:spPr>
        <p:txBody>
          <a:bodyPr/>
          <a:lstStyle/>
          <a:p>
            <a:r>
              <a:rPr lang="it-IT" sz="2400" i="1" dirty="0">
                <a:solidFill>
                  <a:srgbClr val="FF0000"/>
                </a:solidFill>
              </a:rPr>
              <a:t>Interruzione comunicazione PC Diagnostico/UdR/UdC</a:t>
            </a:r>
            <a:br>
              <a:rPr lang="it-IT" dirty="0"/>
            </a:br>
            <a:endParaRPr lang="it-IT" dirty="0"/>
          </a:p>
        </p:txBody>
      </p:sp>
      <p:sp>
        <p:nvSpPr>
          <p:cNvPr id="3" name="Segnaposto contenuto 2"/>
          <p:cNvSpPr>
            <a:spLocks noGrp="1"/>
          </p:cNvSpPr>
          <p:nvPr>
            <p:ph idx="1"/>
          </p:nvPr>
        </p:nvSpPr>
        <p:spPr>
          <a:xfrm>
            <a:off x="457200" y="836712"/>
            <a:ext cx="8229600" cy="3077766"/>
          </a:xfrm>
        </p:spPr>
        <p:txBody>
          <a:bodyPr/>
          <a:lstStyle/>
          <a:p>
            <a:r>
              <a:rPr lang="it-IT" b="1" dirty="0"/>
              <a:t>Mancata presenza d’informazioni diagnostiche su PCCS Client.</a:t>
            </a:r>
          </a:p>
          <a:p>
            <a:r>
              <a:rPr lang="it-IT" dirty="0"/>
              <a:t>Le cause dell’interruzione della comunicazione del PC Diagnostico con l’UdR/UdC possono essere:</a:t>
            </a:r>
          </a:p>
          <a:p>
            <a:pPr marL="342900" indent="-216000">
              <a:spcAft>
                <a:spcPts val="300"/>
              </a:spcAft>
              <a:buFont typeface="Arial" panose="020B0604020202020204" pitchFamily="34" charset="0"/>
              <a:buChar char="•"/>
            </a:pPr>
            <a:r>
              <a:rPr lang="it-IT" dirty="0"/>
              <a:t>Guasto PC Diagnostico;</a:t>
            </a:r>
          </a:p>
          <a:p>
            <a:pPr marL="342900" indent="-216000">
              <a:spcAft>
                <a:spcPts val="300"/>
              </a:spcAft>
              <a:buFont typeface="Arial" panose="020B0604020202020204" pitchFamily="34" charset="0"/>
              <a:buChar char="•"/>
            </a:pPr>
            <a:r>
              <a:rPr lang="it-IT" dirty="0"/>
              <a:t>Guasto </a:t>
            </a:r>
            <a:r>
              <a:rPr lang="it-IT" dirty="0" err="1"/>
              <a:t>Switch</a:t>
            </a:r>
            <a:r>
              <a:rPr lang="it-IT" dirty="0"/>
              <a:t> Ethernet di comunicazione;</a:t>
            </a:r>
          </a:p>
          <a:p>
            <a:pPr marL="342900" indent="-216000">
              <a:spcAft>
                <a:spcPts val="300"/>
              </a:spcAft>
              <a:buFont typeface="Arial" panose="020B0604020202020204" pitchFamily="34" charset="0"/>
              <a:buChar char="•"/>
            </a:pPr>
            <a:r>
              <a:rPr lang="it-IT" dirty="0"/>
              <a:t>Guasto del Convertitore Fibra/Rame adibito alla comunicazione (diagnostica,non sicura);</a:t>
            </a:r>
          </a:p>
          <a:p>
            <a:pPr marL="342900" indent="-216000">
              <a:spcAft>
                <a:spcPts val="300"/>
              </a:spcAft>
              <a:buFont typeface="Arial" panose="020B0604020202020204" pitchFamily="34" charset="0"/>
              <a:buChar char="•"/>
            </a:pPr>
            <a:r>
              <a:rPr lang="it-IT" dirty="0"/>
              <a:t>Guasto UdR o UdC.</a:t>
            </a:r>
          </a:p>
          <a:p>
            <a:endParaRPr lang="it-IT"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3" cstate="print"/>
          <a:srcRect t="12673"/>
          <a:stretch>
            <a:fillRect/>
          </a:stretch>
        </p:blipFill>
        <p:spPr bwMode="auto">
          <a:xfrm>
            <a:off x="2124041" y="3140968"/>
            <a:ext cx="6502878" cy="3268103"/>
          </a:xfrm>
          <a:prstGeom prst="rect">
            <a:avLst/>
          </a:prstGeom>
          <a:noFill/>
          <a:ln w="9525">
            <a:noFill/>
            <a:miter lim="800000"/>
            <a:headEnd/>
            <a:tailEnd/>
          </a:ln>
        </p:spPr>
      </p:pic>
      <p:sp>
        <p:nvSpPr>
          <p:cNvPr id="5" name="Titolo 3"/>
          <p:cNvSpPr>
            <a:spLocks noGrp="1"/>
          </p:cNvSpPr>
          <p:nvPr>
            <p:ph type="title"/>
          </p:nvPr>
        </p:nvSpPr>
        <p:spPr>
          <a:xfrm>
            <a:off x="395536" y="163301"/>
            <a:ext cx="8229600" cy="492443"/>
          </a:xfrm>
        </p:spPr>
        <p:txBody>
          <a:bodyPr/>
          <a:lstStyle/>
          <a:p>
            <a:r>
              <a:rPr lang="it-IT" dirty="0">
                <a:solidFill>
                  <a:srgbClr val="FF0000"/>
                </a:solidFill>
              </a:rPr>
              <a:t>Sistema Rilevamento Ostacoli: PAI-PL</a:t>
            </a:r>
          </a:p>
        </p:txBody>
      </p:sp>
      <p:pic>
        <p:nvPicPr>
          <p:cNvPr id="6" name="Picture 2"/>
          <p:cNvPicPr>
            <a:picLocks noChangeAspect="1" noChangeArrowheads="1"/>
          </p:cNvPicPr>
          <p:nvPr/>
        </p:nvPicPr>
        <p:blipFill>
          <a:blip r:embed="rId4" cstate="print"/>
          <a:srcRect l="7087" t="4200" r="7076" b="10401"/>
          <a:stretch>
            <a:fillRect/>
          </a:stretch>
        </p:blipFill>
        <p:spPr bwMode="auto">
          <a:xfrm>
            <a:off x="385225" y="1087870"/>
            <a:ext cx="4978863" cy="2640386"/>
          </a:xfrm>
          <a:prstGeom prst="rect">
            <a:avLst/>
          </a:prstGeom>
          <a:noFill/>
          <a:ln w="9525">
            <a:noFill/>
            <a:miter lim="800000"/>
            <a:headEnd/>
            <a:tailEnd/>
          </a:ln>
        </p:spPr>
      </p:pic>
      <p:sp>
        <p:nvSpPr>
          <p:cNvPr id="10" name="CasellaDiTesto 9"/>
          <p:cNvSpPr txBox="1"/>
          <p:nvPr/>
        </p:nvSpPr>
        <p:spPr>
          <a:xfrm>
            <a:off x="251520" y="764705"/>
            <a:ext cx="1152128" cy="646331"/>
          </a:xfrm>
          <a:prstGeom prst="rect">
            <a:avLst/>
          </a:prstGeom>
          <a:noFill/>
        </p:spPr>
        <p:txBody>
          <a:bodyPr wrap="square" rtlCol="0">
            <a:spAutoFit/>
          </a:bodyPr>
          <a:lstStyle/>
          <a:p>
            <a:r>
              <a:rPr lang="it-IT" b="1" dirty="0"/>
              <a:t>ESEMPI :</a:t>
            </a:r>
          </a:p>
          <a:p>
            <a:endParaRPr lang="it-IT"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601403"/>
          </a:xfrm>
        </p:spPr>
        <p:txBody>
          <a:bodyPr/>
          <a:lstStyle/>
          <a:p>
            <a:r>
              <a:rPr lang="it-IT" sz="2800" i="1" dirty="0">
                <a:solidFill>
                  <a:srgbClr val="FF0000"/>
                </a:solidFill>
              </a:rPr>
              <a:t>Interruzione sincronizzazione oraria degli apparati</a:t>
            </a:r>
            <a:br>
              <a:rPr lang="it-IT" dirty="0"/>
            </a:br>
            <a:endParaRPr lang="it-IT" dirty="0"/>
          </a:p>
        </p:txBody>
      </p:sp>
      <p:sp>
        <p:nvSpPr>
          <p:cNvPr id="3" name="Segnaposto contenuto 2"/>
          <p:cNvSpPr>
            <a:spLocks noGrp="1"/>
          </p:cNvSpPr>
          <p:nvPr>
            <p:ph idx="1"/>
          </p:nvPr>
        </p:nvSpPr>
        <p:spPr>
          <a:xfrm>
            <a:off x="323528" y="764705"/>
            <a:ext cx="8229600" cy="4501232"/>
          </a:xfrm>
        </p:spPr>
        <p:txBody>
          <a:bodyPr/>
          <a:lstStyle/>
          <a:p>
            <a:r>
              <a:rPr lang="it-IT" sz="1800" dirty="0"/>
              <a:t>Le cause dell’interruzione della sincronizzazione oraria del sistema possono essere:</a:t>
            </a:r>
          </a:p>
          <a:p>
            <a:pPr marL="342900" lvl="0" indent="-216000">
              <a:spcAft>
                <a:spcPts val="300"/>
              </a:spcAft>
              <a:buFont typeface="Arial" panose="020B0604020202020204" pitchFamily="34" charset="0"/>
              <a:buChar char="•"/>
            </a:pPr>
            <a:r>
              <a:rPr lang="it-IT" sz="1800" dirty="0"/>
              <a:t>Guasto dell’Antenna GPS;</a:t>
            </a:r>
          </a:p>
          <a:p>
            <a:pPr marL="342900" lvl="0" indent="-216000">
              <a:spcAft>
                <a:spcPts val="300"/>
              </a:spcAft>
              <a:buFont typeface="Arial" panose="020B0604020202020204" pitchFamily="34" charset="0"/>
              <a:buChar char="•"/>
            </a:pPr>
            <a:r>
              <a:rPr lang="it-IT" sz="1800" dirty="0"/>
              <a:t>Guasto della Scheda BCOMM;</a:t>
            </a:r>
          </a:p>
          <a:p>
            <a:pPr marL="342900" lvl="0" indent="-216000">
              <a:spcAft>
                <a:spcPts val="300"/>
              </a:spcAft>
              <a:buFont typeface="Arial" panose="020B0604020202020204" pitchFamily="34" charset="0"/>
              <a:buChar char="•"/>
            </a:pPr>
            <a:r>
              <a:rPr lang="it-IT" sz="1800" dirty="0"/>
              <a:t>Guasto della Scheda VB32;</a:t>
            </a:r>
          </a:p>
          <a:p>
            <a:pPr marL="342900" indent="-216000">
              <a:spcAft>
                <a:spcPts val="300"/>
              </a:spcAft>
              <a:buFont typeface="Arial" panose="020B0604020202020204" pitchFamily="34" charset="0"/>
              <a:buChar char="•"/>
            </a:pPr>
            <a:r>
              <a:rPr lang="it-IT" sz="1800" dirty="0"/>
              <a:t>Per l’individuazione dei guasti su indicati è necessario verificare lo stato dei LED delle schede BCOMM e VB32 e procedere come segue:</a:t>
            </a:r>
          </a:p>
          <a:p>
            <a:pPr marL="342900" lvl="0" indent="-216000">
              <a:spcAft>
                <a:spcPts val="300"/>
              </a:spcAft>
              <a:buFont typeface="Arial" panose="020B0604020202020204" pitchFamily="34" charset="0"/>
              <a:buChar char="•"/>
            </a:pPr>
            <a:r>
              <a:rPr lang="it-IT" sz="1800" dirty="0"/>
              <a:t>Sostituire la scheda BCOMM se il LED </a:t>
            </a:r>
            <a:r>
              <a:rPr lang="it-IT" sz="1800" dirty="0" err="1"/>
              <a:t>VI</a:t>
            </a:r>
            <a:r>
              <a:rPr lang="it-IT" sz="1800" dirty="0"/>
              <a:t> è non lampeggiante o se i LED risultano tutti spenti;</a:t>
            </a:r>
          </a:p>
          <a:p>
            <a:pPr marL="342900" lvl="0" indent="-216000">
              <a:spcAft>
                <a:spcPts val="300"/>
              </a:spcAft>
              <a:buFont typeface="Arial" panose="020B0604020202020204" pitchFamily="34" charset="0"/>
              <a:buChar char="•"/>
            </a:pPr>
            <a:r>
              <a:rPr lang="it-IT" sz="1800" dirty="0"/>
              <a:t>Sostituire la scheda BCOMM se il LED GPS è OFF (modulo GPS non funzionante);</a:t>
            </a:r>
          </a:p>
          <a:p>
            <a:pPr marL="342900" lvl="0" indent="-216000">
              <a:spcAft>
                <a:spcPts val="300"/>
              </a:spcAft>
              <a:buFont typeface="Arial" panose="020B0604020202020204" pitchFamily="34" charset="0"/>
              <a:buChar char="•"/>
            </a:pPr>
            <a:r>
              <a:rPr lang="it-IT" sz="1800" dirty="0"/>
              <a:t>Sostituire la Scheda VB32 se il LED </a:t>
            </a:r>
            <a:r>
              <a:rPr lang="it-IT" sz="1800" dirty="0" err="1"/>
              <a:t>VI</a:t>
            </a:r>
            <a:r>
              <a:rPr lang="it-IT" sz="1800" dirty="0"/>
              <a:t> e GPS della scheda BCOMM sono rispettivamente nello stato “lampeggiante” e “acceso” . Dopo la sostituzione procedere alla configurazione e verifica richieste dal P034013 NPD 027 ”Manuale di configurazione e di collaudo del Sistema di Rilevamento Ostacoli” ;</a:t>
            </a:r>
          </a:p>
          <a:p>
            <a:pPr marL="342900" lvl="0" indent="-216000">
              <a:spcAft>
                <a:spcPts val="300"/>
              </a:spcAft>
              <a:buFont typeface="Arial" panose="020B0604020202020204" pitchFamily="34" charset="0"/>
              <a:buChar char="•"/>
            </a:pPr>
            <a:r>
              <a:rPr lang="it-IT" sz="1800" dirty="0"/>
              <a:t>Se il problema persiste, verificare che l’antenna GPS installata esternamente all’edificio è orientata come da tavola di progetto.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395536" y="163301"/>
            <a:ext cx="8229600" cy="492443"/>
          </a:xfrm>
        </p:spPr>
        <p:txBody>
          <a:bodyPr/>
          <a:lstStyle/>
          <a:p>
            <a:r>
              <a:rPr lang="it-IT" dirty="0">
                <a:solidFill>
                  <a:srgbClr val="FF0000"/>
                </a:solidFill>
              </a:rPr>
              <a:t>Foglio di Manutenzione Straordinaria</a:t>
            </a:r>
            <a:endParaRPr lang="it-IT" dirty="0"/>
          </a:p>
        </p:txBody>
      </p:sp>
      <p:pic>
        <p:nvPicPr>
          <p:cNvPr id="149506" name="Picture 2"/>
          <p:cNvPicPr>
            <a:picLocks noChangeAspect="1" noChangeArrowheads="1"/>
          </p:cNvPicPr>
          <p:nvPr/>
        </p:nvPicPr>
        <p:blipFill>
          <a:blip r:embed="rId3" cstate="print"/>
          <a:srcRect/>
          <a:stretch>
            <a:fillRect/>
          </a:stretch>
        </p:blipFill>
        <p:spPr bwMode="auto">
          <a:xfrm>
            <a:off x="1115617" y="736426"/>
            <a:ext cx="6552057" cy="607695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p:cNvSpPr>
            <a:spLocks noGrp="1"/>
          </p:cNvSpPr>
          <p:nvPr>
            <p:ph type="title"/>
          </p:nvPr>
        </p:nvSpPr>
        <p:spPr>
          <a:xfrm>
            <a:off x="395536" y="163301"/>
            <a:ext cx="8229600" cy="492443"/>
          </a:xfrm>
        </p:spPr>
        <p:txBody>
          <a:bodyPr/>
          <a:lstStyle/>
          <a:p>
            <a:r>
              <a:rPr lang="it-IT" dirty="0">
                <a:solidFill>
                  <a:srgbClr val="FF0000"/>
                </a:solidFill>
              </a:rPr>
              <a:t>Foglio di Manutenzione Straordinaria</a:t>
            </a:r>
            <a:endParaRPr lang="it-IT" dirty="0"/>
          </a:p>
        </p:txBody>
      </p:sp>
      <p:pic>
        <p:nvPicPr>
          <p:cNvPr id="152578" name="Picture 2"/>
          <p:cNvPicPr>
            <a:picLocks noChangeAspect="1" noChangeArrowheads="1"/>
          </p:cNvPicPr>
          <p:nvPr/>
        </p:nvPicPr>
        <p:blipFill>
          <a:blip r:embed="rId3" cstate="print"/>
          <a:srcRect/>
          <a:stretch>
            <a:fillRect/>
          </a:stretch>
        </p:blipFill>
        <p:spPr bwMode="auto">
          <a:xfrm>
            <a:off x="755576" y="1591979"/>
            <a:ext cx="7404735" cy="3925253"/>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_template_Mermec">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15946</TotalTime>
  <Words>8801</Words>
  <Application>Microsoft Office PowerPoint</Application>
  <PresentationFormat>Presentazione su schermo (4:3)</PresentationFormat>
  <Paragraphs>1020</Paragraphs>
  <Slides>92</Slides>
  <Notes>92</Notes>
  <HiddenSlides>0</HiddenSlides>
  <MMClips>0</MMClips>
  <ScaleCrop>false</ScaleCrop>
  <HeadingPairs>
    <vt:vector size="8" baseType="variant">
      <vt:variant>
        <vt:lpstr>Caratteri utilizzati</vt:lpstr>
      </vt:variant>
      <vt:variant>
        <vt:i4>7</vt:i4>
      </vt:variant>
      <vt:variant>
        <vt:lpstr>Tema</vt:lpstr>
      </vt:variant>
      <vt:variant>
        <vt:i4>1</vt:i4>
      </vt:variant>
      <vt:variant>
        <vt:lpstr>Server OLE incorporati</vt:lpstr>
      </vt:variant>
      <vt:variant>
        <vt:i4>1</vt:i4>
      </vt:variant>
      <vt:variant>
        <vt:lpstr>Titoli diapositive</vt:lpstr>
      </vt:variant>
      <vt:variant>
        <vt:i4>92</vt:i4>
      </vt:variant>
    </vt:vector>
  </HeadingPairs>
  <TitlesOfParts>
    <vt:vector size="101" baseType="lpstr">
      <vt:lpstr>Arial</vt:lpstr>
      <vt:lpstr>Calibri</vt:lpstr>
      <vt:lpstr>Courier New</vt:lpstr>
      <vt:lpstr>Helvetica</vt:lpstr>
      <vt:lpstr>Helvetica-Bold</vt:lpstr>
      <vt:lpstr>Verdana</vt:lpstr>
      <vt:lpstr>Wingdings</vt:lpstr>
      <vt:lpstr>Tema_template_Mermec</vt:lpstr>
      <vt:lpstr>Diapositiva</vt:lpstr>
      <vt:lpstr>Corso di Manutenzione I Livello PAI-PL 2022</vt:lpstr>
      <vt:lpstr>Sistema Rilevamento Ostacoli: PAI-PL</vt:lpstr>
      <vt:lpstr>Sistema Rilevamento Ostacoli: PAI-PL</vt:lpstr>
      <vt:lpstr>Sistema Rilevamento Ostacoli: PAI-PL</vt:lpstr>
      <vt:lpstr>Sistema Rilevamento Ostacoli: PAI-PL</vt:lpstr>
      <vt:lpstr>Sistema Rilevamento Ostacoli: PAI-PL</vt:lpstr>
      <vt:lpstr>Sistema Rilevamento Ostacoli: PAI-PL</vt:lpstr>
      <vt:lpstr>Sistema Rilevamento Ostacoli: PAI-PL</vt:lpstr>
      <vt:lpstr>Sistema Rilevamento Ostacoli: PAI-PL</vt:lpstr>
      <vt:lpstr>Presentazione standard di PowerPoint</vt:lpstr>
      <vt:lpstr>Presentazione standard di PowerPoint</vt:lpstr>
      <vt:lpstr>Presentazione standard di PowerPoint</vt:lpstr>
      <vt:lpstr>Sottosistema di “Protezione Integrativa dell’Area PL”: Sottosistema di Monitoraggio Area</vt:lpstr>
      <vt:lpstr>Sottosistema di “Protezione Integrativa dell’Area PL” Sottosistema di Monitoraggio Area :UDR</vt:lpstr>
      <vt:lpstr>Sottosistema di “Protezione Integrativa dell’Area PL”: Sottosistema di Monitoraggio Area</vt:lpstr>
      <vt:lpstr>Sottosistema di “Protezione Integrativa dell’Area PL”: Sottosistema di Monitoraggio Area</vt:lpstr>
      <vt:lpstr>Sottosistema di “Protezione Integrativa dell’Area PL” Sottosistema di Monitoraggio Area : Armadio Di Sezionamento</vt:lpstr>
      <vt:lpstr>Sottosistema di “Protezione Integrativa dell’Area PL” Sottosistema di Monitoraggio Area : Armadio Di Sezionamento </vt:lpstr>
      <vt:lpstr>Sottosistema di “Protezione Integrativa dell’Area PL”:  Sottosistema di Elaborazione  --  Unità di Controllo (UdC)</vt:lpstr>
      <vt:lpstr>Sottosistema di “Protezione Integrativa dell’Area PL”:  Sottosistema di Elaborazione  --  Unità di Controllo (UDC)</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Sottosistema di “Protezione Integrativa dell’Area PL” Unità di Controllo (UDC) : Test Diagnostici</vt:lpstr>
      <vt:lpstr>Sottosistema “Ausiliario” Sottosistema TV/Diagnostico</vt:lpstr>
      <vt:lpstr>Sottosistema “Ausiliario” Sottosistema TV/Diagnostico</vt:lpstr>
      <vt:lpstr>Sottosistema “Ausiliario” Sottosistema TV/Diagnostico</vt:lpstr>
      <vt:lpstr>Sottosistema “Ausiliario” Sottosistema TV/Diagnostico</vt:lpstr>
      <vt:lpstr>Sottosistema “Ausiliario” Sottosistema TV/Diagnostico</vt:lpstr>
      <vt:lpstr>Sottosistema “Ausiliario” Sottosistema TV/Diagnostico</vt:lpstr>
      <vt:lpstr>Sottosistema “Ausiliario” Sottosistema TV/Diagnostico</vt:lpstr>
      <vt:lpstr>Apparati di Comunicazione</vt:lpstr>
      <vt:lpstr>Apparati di Comunicazione Convertitori Fibra/Rame</vt:lpstr>
      <vt:lpstr>Apparati di Comunicazione Switch Ethernet</vt:lpstr>
      <vt:lpstr>Apparati di Comunicazione Modulo I/O</vt:lpstr>
      <vt:lpstr>Apparati di Comunicazione Modulo I/O</vt:lpstr>
      <vt:lpstr>Apparati di Comunicazione Relè KPL Non Vitale </vt:lpstr>
      <vt:lpstr>Apparati di Comunicazione Contatto Antintrusione</vt:lpstr>
      <vt:lpstr>Apparati di Comunicazione Permutatore Ottico </vt:lpstr>
      <vt:lpstr>Collegamenti di Terra</vt:lpstr>
      <vt:lpstr>Sottosistema “Ausiliario”</vt:lpstr>
      <vt:lpstr>Sottosistema “Ausiliario”</vt:lpstr>
      <vt:lpstr>Esempi applicativi d’installazione: 1 UdR</vt:lpstr>
      <vt:lpstr>Esempi applicativi d’installazione: 2 UdR</vt:lpstr>
      <vt:lpstr>Tool di Calibrazione/Configurazione/Manutenzione (TCCM)</vt:lpstr>
      <vt:lpstr>Configurazione UDR</vt:lpstr>
      <vt:lpstr>Configurazione UDR</vt:lpstr>
      <vt:lpstr>Configurazione UDR dopo la sostituzione</vt:lpstr>
      <vt:lpstr>Configurazione UDR dopo la sostituzione</vt:lpstr>
      <vt:lpstr>Configurazione UDR</vt:lpstr>
      <vt:lpstr>Configurazione UDC</vt:lpstr>
      <vt:lpstr>Configurazione UDC</vt:lpstr>
      <vt:lpstr>Manutenzione Sistema PAI-PL  LRU (Line Replaceable Unit )  </vt:lpstr>
      <vt:lpstr>Manutenzione Sistema PAI-PL: elenco LRU </vt:lpstr>
      <vt:lpstr>Manutenzione Sistema PAI-PL: Tipologie di Manutenzione </vt:lpstr>
      <vt:lpstr>Manutenzione Sistema PAI-PL: Livelli di Manutenzione </vt:lpstr>
      <vt:lpstr>Manutenzione Sistema PAI-PL: Strumenti per la Manutenzione</vt:lpstr>
      <vt:lpstr>Manutenzione Sistema PAI-PL: Antinfortunistica e sicurezza </vt:lpstr>
      <vt:lpstr>Manutenzione Sistema PAI-PL: Antinfortunistica e sicurezza</vt:lpstr>
      <vt:lpstr>Manutenzione Sistema PAI-PL: Antinfortunistica e sicurezza</vt:lpstr>
      <vt:lpstr>Manutenzione Sistema PAI-PL: Manutenzione Preventiva</vt:lpstr>
      <vt:lpstr>Manutenzione Preventiva PAI-PL: Pulizia Vetro UdR</vt:lpstr>
      <vt:lpstr>Manutenzione Preventiva PAI-PL:  Sostituzione Sali Igroscopici </vt:lpstr>
      <vt:lpstr>Manutenzione Preventiva PAI-PL: Sostituzione Sali Igroscopici  </vt:lpstr>
      <vt:lpstr>Manutenzione Preventiva PAI-PL:  Verifica tensione dei tiranti del palo di sostegno dell’UdR</vt:lpstr>
      <vt:lpstr>Manutenzione Preventiva PAI-PL:  Verifica stato usura tiranti</vt:lpstr>
      <vt:lpstr>Manutenzione Preventiva PAI-PL:   Verifica messa a fuoco delle Telecamere e del funzionamento dell’Illuminatore IR </vt:lpstr>
      <vt:lpstr>Manutenzione Preventiva PAI-PL:  Verifica stato del target fisso </vt:lpstr>
      <vt:lpstr>Manutenzione Straordinaria:  modulo HW Uscite Vitali WDOUV </vt:lpstr>
      <vt:lpstr>Manutenzione Straordinaria:  Corrispondenza Guasto rispetto alle possibili cause</vt:lpstr>
      <vt:lpstr>Manutenzione Straordinaria:  Corrispondenza Guasto rispetto alle possibili cause</vt:lpstr>
      <vt:lpstr>Manutenzione Straordinaria: Malfunzionamenti -Effetti sul traffico ferroviario </vt:lpstr>
      <vt:lpstr>Manutenzione Straordinaria: Malfunzionamenti  Negazione del Consenso alla marcia del treno quando le barriere del PL sono chiuse e l’area è libera (nessun ostacolo presente e assenza segnalazione  ALL_PAI) </vt:lpstr>
      <vt:lpstr>Manutenzione Straordinaria: Malfunzionamenti   Segnalazione di Allarme Diagnostico all’Impianto IS </vt:lpstr>
      <vt:lpstr>Presentazione standard di PowerPoint</vt:lpstr>
      <vt:lpstr>Allarme Diagnostico: Errore comunicazione UdC/UdR </vt:lpstr>
      <vt:lpstr>Allarme Diagnostico: Mancanza di alimentazione o spegnimento di uno degli apparati del sottosistema di Elaborazione (UDC) </vt:lpstr>
      <vt:lpstr>Interruzione comunicazione PC Diagnostico/UdR/UdC </vt:lpstr>
      <vt:lpstr>Interruzione sincronizzazione oraria degli apparati </vt:lpstr>
      <vt:lpstr>Foglio di Manutenzione Straordinaria</vt:lpstr>
      <vt:lpstr>Foglio di Manutenzione Straordinaria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Diapositiva 1</dc:title>
  <dc:creator>Guaragnella Mario</dc:creator>
  <cp:lastModifiedBy>Guaragnella Mario</cp:lastModifiedBy>
  <cp:revision>560</cp:revision>
  <cp:lastPrinted>2022-11-22T11:29:40Z</cp:lastPrinted>
  <dcterms:modified xsi:type="dcterms:W3CDTF">2022-11-23T17:23:38Z</dcterms:modified>
</cp:coreProperties>
</file>